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0" r:id="rId3"/>
    <p:sldId id="261" r:id="rId4"/>
    <p:sldId id="277" r:id="rId5"/>
    <p:sldId id="271" r:id="rId6"/>
    <p:sldId id="278" r:id="rId7"/>
    <p:sldId id="272" r:id="rId8"/>
    <p:sldId id="273" r:id="rId9"/>
    <p:sldId id="274" r:id="rId10"/>
    <p:sldId id="262" r:id="rId11"/>
    <p:sldId id="266" r:id="rId12"/>
    <p:sldId id="27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37"/>
    <a:srgbClr val="FFFF11"/>
    <a:srgbClr val="EA8B00"/>
    <a:srgbClr val="FFFF8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596" autoAdjust="0"/>
    <p:restoredTop sz="94624" autoAdjust="0"/>
  </p:normalViewPr>
  <p:slideViewPr>
    <p:cSldViewPr>
      <p:cViewPr varScale="1">
        <p:scale>
          <a:sx n="56" d="100"/>
          <a:sy n="56" d="100"/>
        </p:scale>
        <p:origin x="-39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284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BA6C0-822C-464D-8E9A-0BE5E1D70D19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94217-C58B-4B88-93C4-1A6B1D3D2F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BA6C0-822C-464D-8E9A-0BE5E1D70D19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94217-C58B-4B88-93C4-1A6B1D3D2F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BA6C0-822C-464D-8E9A-0BE5E1D70D19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94217-C58B-4B88-93C4-1A6B1D3D2FBA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BA6C0-822C-464D-8E9A-0BE5E1D70D19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94217-C58B-4B88-93C4-1A6B1D3D2FB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BA6C0-822C-464D-8E9A-0BE5E1D70D19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94217-C58B-4B88-93C4-1A6B1D3D2F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BA6C0-822C-464D-8E9A-0BE5E1D70D19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94217-C58B-4B88-93C4-1A6B1D3D2FB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BA6C0-822C-464D-8E9A-0BE5E1D70D19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94217-C58B-4B88-93C4-1A6B1D3D2F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BA6C0-822C-464D-8E9A-0BE5E1D70D19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94217-C58B-4B88-93C4-1A6B1D3D2F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BA6C0-822C-464D-8E9A-0BE5E1D70D19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94217-C58B-4B88-93C4-1A6B1D3D2F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BA6C0-822C-464D-8E9A-0BE5E1D70D19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94217-C58B-4B88-93C4-1A6B1D3D2FB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BA6C0-822C-464D-8E9A-0BE5E1D70D19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94217-C58B-4B88-93C4-1A6B1D3D2FB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8A4BA6C0-822C-464D-8E9A-0BE5E1D70D19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C3B94217-C58B-4B88-93C4-1A6B1D3D2FB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8928992" cy="662473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38305"/>
            <a:ext cx="7772400" cy="554391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МБДОУ </a:t>
            </a: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«Детский сад № 47 «Ладушки»</a:t>
            </a:r>
            <a:endParaRPr lang="ru-RU" sz="1800" dirty="0">
              <a:solidFill>
                <a:schemeClr val="accent2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2976" y="642918"/>
            <a:ext cx="7236396" cy="2714644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ru-RU" sz="2200" dirty="0" smtClean="0">
                <a:solidFill>
                  <a:srgbClr val="FFC000"/>
                </a:solidFill>
                <a:latin typeface="Arial Black" pitchFamily="34" charset="0"/>
                <a:cs typeface="Angsana New" pitchFamily="18" charset="-34"/>
              </a:rPr>
              <a:t>Группа «</a:t>
            </a:r>
            <a:r>
              <a:rPr lang="ru-RU" sz="2200" dirty="0" smtClean="0">
                <a:solidFill>
                  <a:srgbClr val="FFC000"/>
                </a:solidFill>
                <a:latin typeface="Arial Black" pitchFamily="34" charset="0"/>
                <a:cs typeface="Angsana New" pitchFamily="18" charset="-34"/>
              </a:rPr>
              <a:t>СКАЗКА» </a:t>
            </a:r>
            <a:r>
              <a:rPr lang="ru-RU" sz="2200" dirty="0" smtClean="0">
                <a:solidFill>
                  <a:srgbClr val="FFC000"/>
                </a:solidFill>
                <a:latin typeface="Arial Black" pitchFamily="34" charset="0"/>
                <a:cs typeface="Angsana New" pitchFamily="18" charset="-34"/>
              </a:rPr>
              <a:t>представляет проект </a:t>
            </a:r>
          </a:p>
          <a:p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latin typeface="Arial Black" pitchFamily="34" charset="0"/>
              </a:rPr>
              <a:t>«Я расту здоровым»</a:t>
            </a:r>
          </a:p>
          <a:p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FF00"/>
              </a:solidFill>
              <a:latin typeface="Arial Black" pitchFamily="34" charset="0"/>
            </a:endParaRPr>
          </a:p>
          <a:p>
            <a:pPr algn="l">
              <a:lnSpc>
                <a:spcPct val="150000"/>
              </a:lnSpc>
            </a:pPr>
            <a:r>
              <a:rPr lang="ru-RU" b="1" dirty="0" smtClean="0">
                <a:solidFill>
                  <a:srgbClr val="FFC000"/>
                </a:solidFill>
                <a:latin typeface="Arial Black" pitchFamily="34" charset="0"/>
              </a:rPr>
              <a:t>                             Воспитатели</a:t>
            </a:r>
            <a:r>
              <a:rPr lang="ru-RU" b="1" dirty="0" smtClean="0">
                <a:solidFill>
                  <a:srgbClr val="FFC000"/>
                </a:solidFill>
                <a:latin typeface="Arial Black" pitchFamily="34" charset="0"/>
              </a:rPr>
              <a:t>: </a:t>
            </a:r>
            <a:r>
              <a:rPr lang="ru-RU" b="1" dirty="0" smtClean="0">
                <a:solidFill>
                  <a:srgbClr val="FFC000"/>
                </a:solidFill>
                <a:latin typeface="Arial Black" pitchFamily="34" charset="0"/>
              </a:rPr>
              <a:t>Новожилова О.В.,</a:t>
            </a:r>
            <a:endParaRPr lang="ru-RU" b="1" dirty="0" smtClean="0">
              <a:solidFill>
                <a:srgbClr val="FFC000"/>
              </a:solidFill>
              <a:latin typeface="Arial Black" pitchFamily="34" charset="0"/>
            </a:endParaRPr>
          </a:p>
          <a:p>
            <a:pPr algn="l">
              <a:lnSpc>
                <a:spcPct val="150000"/>
              </a:lnSpc>
            </a:pPr>
            <a:r>
              <a:rPr lang="ru-RU" b="1" dirty="0" smtClean="0">
                <a:solidFill>
                  <a:srgbClr val="FFC000"/>
                </a:solidFill>
                <a:latin typeface="Arial Black" pitchFamily="34" charset="0"/>
              </a:rPr>
              <a:t>		  </a:t>
            </a:r>
            <a:r>
              <a:rPr lang="ru-RU" b="1" dirty="0" smtClean="0">
                <a:solidFill>
                  <a:srgbClr val="FFC000"/>
                </a:solidFill>
                <a:latin typeface="Arial Black" pitchFamily="34" charset="0"/>
              </a:rPr>
              <a:t>                              </a:t>
            </a:r>
            <a:r>
              <a:rPr lang="ru-RU" b="1" dirty="0" err="1" smtClean="0">
                <a:solidFill>
                  <a:srgbClr val="FFC000"/>
                </a:solidFill>
                <a:latin typeface="Arial Black" pitchFamily="34" charset="0"/>
              </a:rPr>
              <a:t>Рыжанкина</a:t>
            </a:r>
            <a:r>
              <a:rPr lang="ru-RU" b="1" dirty="0" smtClean="0">
                <a:solidFill>
                  <a:srgbClr val="FFC000"/>
                </a:solidFill>
                <a:latin typeface="Arial Black" pitchFamily="34" charset="0"/>
              </a:rPr>
              <a:t> Т.А.</a:t>
            </a:r>
            <a:endParaRPr lang="ru-RU" b="1" dirty="0" smtClean="0">
              <a:solidFill>
                <a:srgbClr val="FFC000"/>
              </a:solidFill>
              <a:latin typeface="Arial Black" pitchFamily="34" charset="0"/>
            </a:endParaRPr>
          </a:p>
          <a:p>
            <a:pPr algn="l">
              <a:lnSpc>
                <a:spcPct val="150000"/>
              </a:lnSpc>
            </a:pPr>
            <a:endParaRPr lang="ru-RU" b="1" dirty="0">
              <a:solidFill>
                <a:srgbClr val="FFC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19483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8928992" cy="6624736"/>
          </a:xfrm>
          <a:prstGeom prst="rect">
            <a:avLst/>
          </a:prstGeom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57290" y="500042"/>
            <a:ext cx="6417734" cy="939801"/>
          </a:xfrm>
        </p:spPr>
        <p:txBody>
          <a:bodyPr>
            <a:normAutofit fontScale="25000" lnSpcReduction="2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16000" b="1" i="1" dirty="0" smtClean="0">
                <a:ln w="1143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«Здоровье в порядке – спасибо зарядке!»</a:t>
            </a:r>
            <a:endParaRPr lang="ru-RU" sz="16000" b="1" dirty="0" smtClean="0">
              <a:ln w="11430"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  <a:p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00298" y="5500702"/>
            <a:ext cx="45005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FF37"/>
                </a:solidFill>
              </a:rPr>
              <a:t>Чтоб здоровым оставаться,</a:t>
            </a:r>
            <a:br>
              <a:rPr lang="ru-RU" sz="2400" b="1" dirty="0" smtClean="0">
                <a:solidFill>
                  <a:srgbClr val="FFFF37"/>
                </a:solidFill>
              </a:rPr>
            </a:br>
            <a:r>
              <a:rPr lang="ru-RU" sz="2400" b="1" dirty="0" smtClean="0">
                <a:solidFill>
                  <a:srgbClr val="FFFF37"/>
                </a:solidFill>
              </a:rPr>
              <a:t>Зарядкой нужно заниматься!</a:t>
            </a:r>
            <a:endParaRPr lang="ru-RU" sz="2400" b="1" dirty="0">
              <a:solidFill>
                <a:srgbClr val="FFFF37"/>
              </a:solidFill>
            </a:endParaRPr>
          </a:p>
        </p:txBody>
      </p:sp>
      <p:pic>
        <p:nvPicPr>
          <p:cNvPr id="8" name="Рисунок 7" descr="20201022_08163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1643050"/>
            <a:ext cx="7786710" cy="36896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501650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8928992" cy="662473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Arial Black" pitchFamily="34" charset="0"/>
              </a:rPr>
              <a:t>«Если хочешь быть здоров – закаляйся!»</a:t>
            </a:r>
            <a:r>
              <a:rPr lang="ru-RU" dirty="0" smtClean="0">
                <a:latin typeface="Arial Black" pitchFamily="34" charset="0"/>
              </a:rPr>
              <a:t/>
            </a:r>
            <a:br>
              <a:rPr lang="ru-RU" dirty="0" smtClean="0">
                <a:latin typeface="Arial Black" pitchFamily="34" charset="0"/>
              </a:rPr>
            </a:br>
            <a:endParaRPr lang="ru-RU" dirty="0">
              <a:latin typeface="Arial Black" pitchFamily="34" charset="0"/>
            </a:endParaRPr>
          </a:p>
        </p:txBody>
      </p:sp>
      <p:pic>
        <p:nvPicPr>
          <p:cNvPr id="7" name="Рисунок 6" descr="20201027_15023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-306158" y="2123527"/>
            <a:ext cx="4898532" cy="35718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 descr="20201027_15025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553395">
            <a:off x="4213693" y="2120291"/>
            <a:ext cx="5194877" cy="35356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8928992" cy="662473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57232"/>
            <a:ext cx="8229600" cy="5715040"/>
          </a:xfrm>
        </p:spPr>
        <p:txBody>
          <a:bodyPr>
            <a:normAutofit fontScale="90000"/>
          </a:bodyPr>
          <a:lstStyle/>
          <a:p>
            <a:r>
              <a:rPr lang="ru-RU" sz="3600" b="1" i="1" dirty="0" smtClean="0">
                <a:solidFill>
                  <a:srgbClr val="FFFF00"/>
                </a:solidFill>
                <a:latin typeface="Arial Black" pitchFamily="34" charset="0"/>
                <a:cs typeface="Arial" pitchFamily="34" charset="0"/>
              </a:rPr>
              <a:t>Каждый твёрдо должен знать:</a:t>
            </a:r>
            <a:br>
              <a:rPr lang="ru-RU" sz="3600" b="1" i="1" dirty="0" smtClean="0">
                <a:solidFill>
                  <a:srgbClr val="FFFF00"/>
                </a:solidFill>
                <a:latin typeface="Arial Black" pitchFamily="34" charset="0"/>
                <a:cs typeface="Arial" pitchFamily="34" charset="0"/>
              </a:rPr>
            </a:br>
            <a:r>
              <a:rPr lang="ru-RU" sz="3600" b="1" i="1" dirty="0" smtClean="0">
                <a:solidFill>
                  <a:srgbClr val="FFFF00"/>
                </a:solidFill>
                <a:latin typeface="Arial Black" pitchFamily="34" charset="0"/>
                <a:cs typeface="Arial" pitchFamily="34" charset="0"/>
              </a:rPr>
              <a:t>Здоровье надо сохранять.</a:t>
            </a:r>
            <a:br>
              <a:rPr lang="ru-RU" sz="3600" b="1" i="1" dirty="0" smtClean="0">
                <a:solidFill>
                  <a:srgbClr val="FFFF00"/>
                </a:solidFill>
                <a:latin typeface="Arial Black" pitchFamily="34" charset="0"/>
                <a:cs typeface="Arial" pitchFamily="34" charset="0"/>
              </a:rPr>
            </a:br>
            <a:r>
              <a:rPr lang="ru-RU" sz="3600" b="1" i="1" dirty="0" smtClean="0">
                <a:solidFill>
                  <a:srgbClr val="FFFF00"/>
                </a:solidFill>
                <a:latin typeface="Arial Black" pitchFamily="34" charset="0"/>
                <a:cs typeface="Arial" pitchFamily="34" charset="0"/>
              </a:rPr>
              <a:t>Нужно правильно питаться,</a:t>
            </a:r>
            <a:br>
              <a:rPr lang="ru-RU" sz="3600" b="1" i="1" dirty="0" smtClean="0">
                <a:solidFill>
                  <a:srgbClr val="FFFF00"/>
                </a:solidFill>
                <a:latin typeface="Arial Black" pitchFamily="34" charset="0"/>
                <a:cs typeface="Arial" pitchFamily="34" charset="0"/>
              </a:rPr>
            </a:br>
            <a:r>
              <a:rPr lang="ru-RU" sz="3600" b="1" i="1" dirty="0" smtClean="0">
                <a:solidFill>
                  <a:srgbClr val="FFFF00"/>
                </a:solidFill>
                <a:latin typeface="Arial Black" pitchFamily="34" charset="0"/>
                <a:cs typeface="Arial" pitchFamily="34" charset="0"/>
              </a:rPr>
              <a:t>Нужно спортом заниматься.</a:t>
            </a:r>
            <a:br>
              <a:rPr lang="ru-RU" sz="3600" b="1" i="1" dirty="0" smtClean="0">
                <a:solidFill>
                  <a:srgbClr val="FFFF00"/>
                </a:solidFill>
                <a:latin typeface="Arial Black" pitchFamily="34" charset="0"/>
                <a:cs typeface="Arial" pitchFamily="34" charset="0"/>
              </a:rPr>
            </a:br>
            <a:r>
              <a:rPr lang="ru-RU" sz="3600" b="1" i="1" dirty="0" smtClean="0">
                <a:solidFill>
                  <a:srgbClr val="FFFF00"/>
                </a:solidFill>
                <a:latin typeface="Arial Black" pitchFamily="34" charset="0"/>
                <a:cs typeface="Arial" pitchFamily="34" charset="0"/>
              </a:rPr>
              <a:t>Руки мыть перед едой,</a:t>
            </a:r>
            <a:br>
              <a:rPr lang="ru-RU" sz="3600" b="1" i="1" dirty="0" smtClean="0">
                <a:solidFill>
                  <a:srgbClr val="FFFF00"/>
                </a:solidFill>
                <a:latin typeface="Arial Black" pitchFamily="34" charset="0"/>
                <a:cs typeface="Arial" pitchFamily="34" charset="0"/>
              </a:rPr>
            </a:br>
            <a:r>
              <a:rPr lang="ru-RU" sz="3600" b="1" i="1" dirty="0" smtClean="0">
                <a:solidFill>
                  <a:srgbClr val="FFFF00"/>
                </a:solidFill>
                <a:latin typeface="Arial Black" pitchFamily="34" charset="0"/>
                <a:cs typeface="Arial" pitchFamily="34" charset="0"/>
              </a:rPr>
              <a:t>Зубы чистить, закаляться</a:t>
            </a:r>
            <a:br>
              <a:rPr lang="ru-RU" sz="3600" b="1" i="1" dirty="0" smtClean="0">
                <a:solidFill>
                  <a:srgbClr val="FFFF00"/>
                </a:solidFill>
                <a:latin typeface="Arial Black" pitchFamily="34" charset="0"/>
                <a:cs typeface="Arial" pitchFamily="34" charset="0"/>
              </a:rPr>
            </a:br>
            <a:r>
              <a:rPr lang="ru-RU" sz="3600" b="1" i="1" dirty="0" smtClean="0">
                <a:solidFill>
                  <a:srgbClr val="FFFF00"/>
                </a:solidFill>
                <a:latin typeface="Arial Black" pitchFamily="34" charset="0"/>
                <a:cs typeface="Arial" pitchFamily="34" charset="0"/>
              </a:rPr>
              <a:t>И всегда дружить с водой.</a:t>
            </a:r>
            <a:br>
              <a:rPr lang="ru-RU" sz="3600" b="1" i="1" dirty="0" smtClean="0">
                <a:solidFill>
                  <a:srgbClr val="FFFF00"/>
                </a:solidFill>
                <a:latin typeface="Arial Black" pitchFamily="34" charset="0"/>
                <a:cs typeface="Arial" pitchFamily="34" charset="0"/>
              </a:rPr>
            </a:br>
            <a:r>
              <a:rPr lang="ru-RU" sz="3600" b="1" i="1" dirty="0" smtClean="0">
                <a:solidFill>
                  <a:srgbClr val="FFFF00"/>
                </a:solidFill>
                <a:latin typeface="Arial Black" pitchFamily="34" charset="0"/>
                <a:cs typeface="Arial" pitchFamily="34" charset="0"/>
              </a:rPr>
              <a:t>И тогда все люди в мире</a:t>
            </a:r>
            <a:br>
              <a:rPr lang="ru-RU" sz="3600" b="1" i="1" dirty="0" smtClean="0">
                <a:solidFill>
                  <a:srgbClr val="FFFF00"/>
                </a:solidFill>
                <a:latin typeface="Arial Black" pitchFamily="34" charset="0"/>
                <a:cs typeface="Arial" pitchFamily="34" charset="0"/>
              </a:rPr>
            </a:br>
            <a:r>
              <a:rPr lang="ru-RU" sz="3600" b="1" i="1" dirty="0" smtClean="0">
                <a:solidFill>
                  <a:srgbClr val="FFFF00"/>
                </a:solidFill>
                <a:latin typeface="Arial Black" pitchFamily="34" charset="0"/>
                <a:cs typeface="Arial" pitchFamily="34" charset="0"/>
              </a:rPr>
              <a:t>Долго-долго будут жить.</a:t>
            </a:r>
            <a:br>
              <a:rPr lang="ru-RU" sz="3600" b="1" i="1" dirty="0" smtClean="0">
                <a:solidFill>
                  <a:srgbClr val="FFFF00"/>
                </a:solidFill>
                <a:latin typeface="Arial Black" pitchFamily="34" charset="0"/>
                <a:cs typeface="Arial" pitchFamily="34" charset="0"/>
              </a:rPr>
            </a:br>
            <a:r>
              <a:rPr lang="ru-RU" sz="3600" b="1" i="1" dirty="0" smtClean="0">
                <a:solidFill>
                  <a:srgbClr val="FFFF00"/>
                </a:solidFill>
                <a:latin typeface="Arial Black" pitchFamily="34" charset="0"/>
                <a:cs typeface="Arial" pitchFamily="34" charset="0"/>
              </a:rPr>
              <a:t>И запомни: ведь здоровье</a:t>
            </a:r>
            <a:br>
              <a:rPr lang="ru-RU" sz="3600" b="1" i="1" dirty="0" smtClean="0">
                <a:solidFill>
                  <a:srgbClr val="FFFF00"/>
                </a:solidFill>
                <a:latin typeface="Arial Black" pitchFamily="34" charset="0"/>
                <a:cs typeface="Arial" pitchFamily="34" charset="0"/>
              </a:rPr>
            </a:br>
            <a:r>
              <a:rPr lang="ru-RU" sz="3600" b="1" i="1" dirty="0" smtClean="0">
                <a:solidFill>
                  <a:srgbClr val="FFFF00"/>
                </a:solidFill>
                <a:latin typeface="Arial Black" pitchFamily="34" charset="0"/>
                <a:cs typeface="Arial" pitchFamily="34" charset="0"/>
              </a:rPr>
              <a:t>В магазине не купить!</a:t>
            </a:r>
            <a:br>
              <a:rPr lang="ru-RU" sz="3600" b="1" i="1" dirty="0" smtClean="0">
                <a:solidFill>
                  <a:srgbClr val="FFFF00"/>
                </a:solidFill>
                <a:latin typeface="Arial Black" pitchFamily="34" charset="0"/>
                <a:cs typeface="Arial" pitchFamily="34" charset="0"/>
              </a:rPr>
            </a:br>
            <a:endParaRPr lang="ru-RU" sz="3600" b="1" i="1" dirty="0">
              <a:solidFill>
                <a:srgbClr val="FFFF00"/>
              </a:solidFill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8928992" cy="662473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500174"/>
            <a:ext cx="7772400" cy="302419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Формирование потребности в здоровом образе жизни. 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Создание благоприятных условий для укрепления гармоничного физического развития ребенка.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928794" y="428604"/>
            <a:ext cx="5214974" cy="868525"/>
          </a:xfrm>
        </p:spPr>
        <p:txBody>
          <a:bodyPr>
            <a:prstTxWarp prst="textCanUp">
              <a:avLst/>
            </a:prstTxWarp>
            <a:noAutofit/>
          </a:bodyPr>
          <a:lstStyle/>
          <a:p>
            <a:r>
              <a:rPr lang="ru-RU" sz="3600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rgbClr val="FF0000"/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Arial Black" pitchFamily="34" charset="0"/>
              </a:rPr>
              <a:t>Цель проекта</a:t>
            </a:r>
            <a:endParaRPr lang="ru-RU" sz="3600" b="1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rgbClr val="FF0000"/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19193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93" y="110417"/>
            <a:ext cx="8928992" cy="662473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8715436" cy="6429420"/>
          </a:xfrm>
        </p:spPr>
        <p:txBody>
          <a:bodyPr>
            <a:normAutofit/>
          </a:bodyPr>
          <a:lstStyle/>
          <a:p>
            <a:r>
              <a:rPr lang="ru-RU" sz="4000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rgbClr val="FF0000"/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Arial Black" pitchFamily="34" charset="0"/>
              </a:rPr>
              <a:t>Задачи проекта.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sz="23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Оздоровительные:</a:t>
            </a:r>
            <a:r>
              <a:rPr lang="ru-RU" sz="2300" dirty="0" smtClean="0">
                <a:solidFill>
                  <a:schemeClr val="bg1"/>
                </a:solidFill>
              </a:rPr>
              <a:t/>
            </a:r>
            <a:br>
              <a:rPr lang="ru-RU" sz="2300" dirty="0" smtClean="0">
                <a:solidFill>
                  <a:schemeClr val="bg1"/>
                </a:solidFill>
              </a:rPr>
            </a:br>
            <a:r>
              <a:rPr lang="ru-RU" sz="2300" dirty="0" smtClean="0">
                <a:solidFill>
                  <a:schemeClr val="tx1"/>
                </a:solidFill>
              </a:rPr>
              <a:t>Формирование положительного отношения к занятиям физкультурой.</a:t>
            </a:r>
            <a:br>
              <a:rPr lang="ru-RU" sz="2300" dirty="0" smtClean="0">
                <a:solidFill>
                  <a:schemeClr val="tx1"/>
                </a:solidFill>
              </a:rPr>
            </a:br>
            <a:r>
              <a:rPr lang="ru-RU" sz="2300" dirty="0" smtClean="0">
                <a:solidFill>
                  <a:schemeClr val="tx1"/>
                </a:solidFill>
              </a:rPr>
              <a:t>Формирование элементарных знаний в области гигиены, медицины, физкультуры.</a:t>
            </a:r>
            <a:br>
              <a:rPr lang="ru-RU" sz="2300" dirty="0" smtClean="0">
                <a:solidFill>
                  <a:schemeClr val="tx1"/>
                </a:solidFill>
              </a:rPr>
            </a:br>
            <a:r>
              <a:rPr lang="ru-RU" sz="2300" dirty="0" smtClean="0">
                <a:solidFill>
                  <a:schemeClr val="tx1"/>
                </a:solidFill>
              </a:rPr>
              <a:t>Формирование у детей необходимых двигательных навыков и умений, способствующих укреплению здоровья.</a:t>
            </a:r>
            <a:r>
              <a:rPr lang="ru-RU" sz="2300" dirty="0" smtClean="0">
                <a:solidFill>
                  <a:schemeClr val="bg1"/>
                </a:solidFill>
              </a:rPr>
              <a:t/>
            </a:r>
            <a:br>
              <a:rPr lang="ru-RU" sz="2300" dirty="0" smtClean="0">
                <a:solidFill>
                  <a:schemeClr val="bg1"/>
                </a:solidFill>
              </a:rPr>
            </a:br>
            <a:r>
              <a:rPr lang="ru-RU" sz="23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Воспитательные:</a:t>
            </a:r>
            <a:r>
              <a:rPr lang="ru-RU" sz="2300" dirty="0" smtClean="0">
                <a:solidFill>
                  <a:schemeClr val="bg1"/>
                </a:solidFill>
              </a:rPr>
              <a:t/>
            </a:r>
            <a:br>
              <a:rPr lang="ru-RU" sz="2300" dirty="0" smtClean="0">
                <a:solidFill>
                  <a:schemeClr val="bg1"/>
                </a:solidFill>
              </a:rPr>
            </a:br>
            <a:r>
              <a:rPr lang="ru-RU" sz="2300" dirty="0" smtClean="0">
                <a:solidFill>
                  <a:schemeClr val="tx1"/>
                </a:solidFill>
              </a:rPr>
              <a:t>С помощью физических упражнений  способствовать проявлению смелости, выносливости, терпения и уверенности в себе.</a:t>
            </a:r>
            <a:br>
              <a:rPr lang="ru-RU" sz="2300" dirty="0" smtClean="0">
                <a:solidFill>
                  <a:schemeClr val="tx1"/>
                </a:solidFill>
              </a:rPr>
            </a:br>
            <a:r>
              <a:rPr lang="ru-RU" sz="2300" dirty="0" smtClean="0">
                <a:solidFill>
                  <a:schemeClr val="tx1"/>
                </a:solidFill>
              </a:rPr>
              <a:t>Создать условия для проявления положительных эмоций.</a:t>
            </a:r>
            <a:r>
              <a:rPr lang="ru-RU" sz="2300" dirty="0" smtClean="0">
                <a:solidFill>
                  <a:schemeClr val="bg1"/>
                </a:solidFill>
              </a:rPr>
              <a:t/>
            </a:r>
            <a:br>
              <a:rPr lang="ru-RU" sz="2300" dirty="0" smtClean="0">
                <a:solidFill>
                  <a:schemeClr val="bg1"/>
                </a:solidFill>
              </a:rPr>
            </a:br>
            <a:r>
              <a:rPr lang="ru-RU" sz="2300" i="1" dirty="0" smtClean="0">
                <a:solidFill>
                  <a:srgbClr val="FFFF00"/>
                </a:solidFill>
              </a:rPr>
              <a:t> </a:t>
            </a:r>
            <a:r>
              <a:rPr lang="ru-RU" sz="2300" dirty="0" smtClean="0">
                <a:solidFill>
                  <a:srgbClr val="FFFF00"/>
                </a:solidFill>
              </a:rPr>
              <a:t/>
            </a:r>
            <a:br>
              <a:rPr lang="ru-RU" sz="2300" dirty="0" smtClean="0">
                <a:solidFill>
                  <a:srgbClr val="FFFF00"/>
                </a:solidFill>
              </a:rPr>
            </a:br>
            <a:r>
              <a:rPr lang="ru-RU" sz="23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Образовательные:</a:t>
            </a:r>
            <a:r>
              <a:rPr lang="ru-RU" sz="2300" dirty="0" smtClean="0">
                <a:solidFill>
                  <a:schemeClr val="bg1"/>
                </a:solidFill>
              </a:rPr>
              <a:t/>
            </a:r>
            <a:br>
              <a:rPr lang="ru-RU" sz="2300" dirty="0" smtClean="0">
                <a:solidFill>
                  <a:schemeClr val="bg1"/>
                </a:solidFill>
              </a:rPr>
            </a:br>
            <a:r>
              <a:rPr lang="ru-RU" sz="2300" dirty="0" smtClean="0">
                <a:solidFill>
                  <a:schemeClr val="tx1"/>
                </a:solidFill>
              </a:rPr>
              <a:t>Формировать и совершенствовать новые двигательные умения и навыки.</a:t>
            </a:r>
            <a:r>
              <a:rPr lang="ru-RU" sz="2300" dirty="0" smtClean="0">
                <a:solidFill>
                  <a:schemeClr val="bg1"/>
                </a:solidFill>
              </a:rPr>
              <a:t/>
            </a:r>
            <a:br>
              <a:rPr lang="ru-RU" sz="2300" dirty="0" smtClean="0">
                <a:solidFill>
                  <a:schemeClr val="bg1"/>
                </a:solidFill>
              </a:rPr>
            </a:br>
            <a:endParaRPr lang="ru-RU" sz="2300" dirty="0">
              <a:solidFill>
                <a:schemeClr val="bg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Задачи проекта.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i="1" dirty="0" smtClean="0">
                <a:solidFill>
                  <a:schemeClr val="bg1"/>
                </a:solidFill>
              </a:rPr>
              <a:t>Оздоровительные:</a:t>
            </a:r>
            <a:endParaRPr lang="ru-RU" dirty="0" smtClean="0">
              <a:solidFill>
                <a:schemeClr val="bg1"/>
              </a:solidFill>
            </a:endParaRPr>
          </a:p>
          <a:p>
            <a:pPr lvl="0"/>
            <a:endParaRPr lang="ru-RU" sz="5600" dirty="0" smtClean="0">
              <a:solidFill>
                <a:schemeClr val="bg1"/>
              </a:solidFill>
            </a:endParaRPr>
          </a:p>
          <a:p>
            <a:pPr lvl="0"/>
            <a:endParaRPr lang="ru-RU" sz="5600" dirty="0" smtClean="0">
              <a:solidFill>
                <a:schemeClr val="bg1"/>
              </a:solidFill>
            </a:endParaRPr>
          </a:p>
          <a:p>
            <a:pPr lvl="0"/>
            <a:endParaRPr lang="ru-RU" sz="5600" dirty="0" smtClean="0">
              <a:solidFill>
                <a:schemeClr val="bg1"/>
              </a:solidFill>
            </a:endParaRPr>
          </a:p>
          <a:p>
            <a:pPr lvl="0"/>
            <a:endParaRPr lang="ru-RU" sz="5600" dirty="0" smtClean="0">
              <a:solidFill>
                <a:schemeClr val="bg1"/>
              </a:solidFill>
            </a:endParaRPr>
          </a:p>
          <a:p>
            <a:pPr lvl="0"/>
            <a:endParaRPr lang="ru-RU" sz="56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52087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8928992" cy="662473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0032" y="1700808"/>
            <a:ext cx="7772400" cy="2286752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ru-RU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Давным-давно, на горе Олимп жили–были боги. Стало им скучно, и решили они создать человека и заселить планету Земля. Стали решать, каким должен быть человек. Один из богов сказал: “Человек должен быть сильным”, другой сказал: “Человек должен быть здоровым”, третий сказал: “Человек должен быть умным”. Но один из богов сказал так: “Если всё это будет у человека, он будет подобен нам”. И решили они спрятать главное, что есть у человека – его здоровье. Стали думать, решать – куда бы его спрятать? Одни предлагали спрятать здоровье глубоко в синее море, другие – за высокие горы. А один из богов сказал: «Здоровье надо спрятать в самого человека. «Так и живёт с давних времён человек, пытаясь найти своё здоровье. Да вот не каждый может найти и сберечь бесценный дар богов!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3133" y="260648"/>
            <a:ext cx="6417734" cy="1368152"/>
          </a:xfrm>
        </p:spPr>
        <p:txBody>
          <a:bodyPr>
            <a:prstTxWarp prst="textChevron">
              <a:avLst/>
            </a:prstTxWarp>
            <a:noAutofit/>
          </a:bodyPr>
          <a:lstStyle/>
          <a:p>
            <a:r>
              <a:rPr lang="ru-RU" sz="32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latin typeface="Arial Black" pitchFamily="34" charset="0"/>
              </a:rPr>
              <a:t>Где прячется здоровье?</a:t>
            </a:r>
          </a:p>
          <a:p>
            <a:r>
              <a:rPr lang="ru-RU" sz="32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latin typeface="Arial Black" pitchFamily="34" charset="0"/>
              </a:rPr>
              <a:t>Легенда</a:t>
            </a:r>
            <a:endParaRPr lang="ru-RU" sz="3200" b="1" dirty="0">
              <a:ln w="10541" cmpd="sng">
                <a:solidFill>
                  <a:schemeClr val="tx1"/>
                </a:solidFill>
                <a:prstDash val="solid"/>
              </a:ln>
              <a:solidFill>
                <a:srgbClr val="FFC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13898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8928992" cy="6624736"/>
          </a:xfrm>
          <a:prstGeom prst="rect">
            <a:avLst/>
          </a:prstGeom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85852" y="642918"/>
            <a:ext cx="6417734" cy="1357322"/>
          </a:xfrm>
        </p:spPr>
        <p:txBody>
          <a:bodyPr>
            <a:normAutofit/>
          </a:bodyPr>
          <a:lstStyle/>
          <a:p>
            <a:r>
              <a:rPr lang="ru-RU" sz="4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«В здоровом теле – здоровый дух!»</a:t>
            </a:r>
          </a:p>
          <a:p>
            <a:endParaRPr lang="ru-RU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10" name="Рисунок 9" descr="20201021_1108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156395">
            <a:off x="57515" y="2573947"/>
            <a:ext cx="4808822" cy="30641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Рисунок 10" descr="20201021_11081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872147">
            <a:off x="4635487" y="2509060"/>
            <a:ext cx="4669805" cy="31873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8928992" cy="662473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71472" y="857232"/>
            <a:ext cx="7929617" cy="3357586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002060"/>
                </a:solidFill>
                <a:latin typeface="Arno Pro Caption" pitchFamily="18" charset="0"/>
              </a:rPr>
              <a:t>Здоровье – это ценность и богатство,</a:t>
            </a:r>
            <a:br>
              <a:rPr lang="ru-RU" sz="3600" dirty="0" smtClean="0">
                <a:solidFill>
                  <a:srgbClr val="002060"/>
                </a:solidFill>
                <a:latin typeface="Arno Pro Caption" pitchFamily="18" charset="0"/>
              </a:rPr>
            </a:br>
            <a:r>
              <a:rPr lang="ru-RU" sz="3600" dirty="0" smtClean="0">
                <a:solidFill>
                  <a:srgbClr val="002060"/>
                </a:solidFill>
                <a:latin typeface="Arno Pro Caption" pitchFamily="18" charset="0"/>
              </a:rPr>
              <a:t>Здоровьем людям надо дорожить!</a:t>
            </a:r>
            <a:br>
              <a:rPr lang="ru-RU" sz="3600" dirty="0" smtClean="0">
                <a:solidFill>
                  <a:srgbClr val="002060"/>
                </a:solidFill>
                <a:latin typeface="Arno Pro Caption" pitchFamily="18" charset="0"/>
              </a:rPr>
            </a:br>
            <a:r>
              <a:rPr lang="ru-RU" sz="3600" dirty="0" smtClean="0">
                <a:solidFill>
                  <a:srgbClr val="002060"/>
                </a:solidFill>
                <a:latin typeface="Arno Pro Caption" pitchFamily="18" charset="0"/>
              </a:rPr>
              <a:t>Есть правильно и спортом заниматься,</a:t>
            </a:r>
            <a:br>
              <a:rPr lang="ru-RU" sz="3600" dirty="0" smtClean="0">
                <a:solidFill>
                  <a:srgbClr val="002060"/>
                </a:solidFill>
                <a:latin typeface="Arno Pro Caption" pitchFamily="18" charset="0"/>
              </a:rPr>
            </a:br>
            <a:r>
              <a:rPr lang="ru-RU" sz="3600" dirty="0" smtClean="0">
                <a:solidFill>
                  <a:srgbClr val="002060"/>
                </a:solidFill>
                <a:latin typeface="Arno Pro Caption" pitchFamily="18" charset="0"/>
              </a:rPr>
              <a:t>И закалятся, и с зарядкою дружить</a:t>
            </a:r>
            <a:r>
              <a:rPr lang="ru-RU" sz="3600" dirty="0" smtClean="0">
                <a:solidFill>
                  <a:srgbClr val="002060"/>
                </a:solidFill>
              </a:rPr>
              <a:t>.</a:t>
            </a:r>
            <a:endParaRPr lang="ru-RU" sz="36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 descr="1437745418_sky_0009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Рисунок 16" descr="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7356" y="1071546"/>
            <a:ext cx="5143536" cy="4714908"/>
          </a:xfrm>
          <a:prstGeom prst="rect">
            <a:avLst/>
          </a:prstGeom>
          <a:ln>
            <a:noFill/>
          </a:ln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3133" y="260648"/>
            <a:ext cx="6417734" cy="792088"/>
          </a:xfrm>
        </p:spPr>
        <p:txBody>
          <a:bodyPr>
            <a:prstTxWarp prst="textChevron">
              <a:avLst/>
            </a:prstTxWarp>
            <a:noAutofit/>
          </a:bodyPr>
          <a:lstStyle/>
          <a:p>
            <a:r>
              <a:rPr lang="ru-RU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itchFamily="34" charset="0"/>
              </a:rPr>
              <a:t>Лучики здоровья</a:t>
            </a:r>
            <a:endParaRPr lang="ru-RU" sz="28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28794" y="3429000"/>
            <a:ext cx="1502592" cy="2652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Чистота</a:t>
            </a:r>
            <a:endParaRPr lang="ru-RU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 rot="18759188" flipH="1">
            <a:off x="2535882" y="4645030"/>
            <a:ext cx="1480914" cy="1761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Витамины</a:t>
            </a:r>
            <a:endParaRPr lang="ru-RU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2668284">
            <a:off x="2537895" y="2304728"/>
            <a:ext cx="1141060" cy="1659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Зарядка</a:t>
            </a:r>
          </a:p>
        </p:txBody>
      </p:sp>
      <p:sp>
        <p:nvSpPr>
          <p:cNvPr id="9" name="Прямоугольник 8"/>
          <p:cNvSpPr/>
          <p:nvPr/>
        </p:nvSpPr>
        <p:spPr>
          <a:xfrm rot="1625138">
            <a:off x="5099921" y="4163878"/>
            <a:ext cx="1645462" cy="3695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Закаливание</a:t>
            </a:r>
            <a:endParaRPr lang="ru-RU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 rot="18561506">
            <a:off x="4834755" y="1856748"/>
            <a:ext cx="1264762" cy="7237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Спорт</a:t>
            </a:r>
          </a:p>
        </p:txBody>
      </p:sp>
      <p:sp>
        <p:nvSpPr>
          <p:cNvPr id="19" name="Прямоугольник 18"/>
          <p:cNvSpPr/>
          <p:nvPr/>
        </p:nvSpPr>
        <p:spPr>
          <a:xfrm rot="20708903">
            <a:off x="5288184" y="3026810"/>
            <a:ext cx="1785928" cy="2637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Полезная </a:t>
            </a:r>
          </a:p>
          <a:p>
            <a:pPr algn="ctr"/>
            <a:r>
              <a:rPr lang="ru-RU" sz="2000" b="1" dirty="0" smtClean="0"/>
              <a:t>еда</a:t>
            </a:r>
            <a:endParaRPr lang="ru-RU" sz="2000" b="1" dirty="0"/>
          </a:p>
        </p:txBody>
      </p:sp>
      <p:sp>
        <p:nvSpPr>
          <p:cNvPr id="20" name="Прямоугольник 19"/>
          <p:cNvSpPr/>
          <p:nvPr/>
        </p:nvSpPr>
        <p:spPr>
          <a:xfrm rot="5182915">
            <a:off x="3564948" y="1573671"/>
            <a:ext cx="1500198" cy="6786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Чистый воздух</a:t>
            </a:r>
            <a:endParaRPr lang="ru-RU" sz="2000" b="1" dirty="0"/>
          </a:p>
        </p:txBody>
      </p:sp>
      <p:sp>
        <p:nvSpPr>
          <p:cNvPr id="21" name="Прямоугольник 20"/>
          <p:cNvSpPr/>
          <p:nvPr/>
        </p:nvSpPr>
        <p:spPr>
          <a:xfrm rot="5103458">
            <a:off x="3860771" y="4629307"/>
            <a:ext cx="1651285" cy="8224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Хорошее</a:t>
            </a:r>
            <a:r>
              <a:rPr lang="ru-RU" dirty="0" smtClean="0"/>
              <a:t> </a:t>
            </a:r>
            <a:r>
              <a:rPr lang="ru-RU" b="1" dirty="0" smtClean="0"/>
              <a:t>настроение</a:t>
            </a:r>
            <a:endParaRPr lang="ru-RU" b="1" dirty="0"/>
          </a:p>
        </p:txBody>
      </p:sp>
    </p:spTree>
    <p:extLst>
      <p:ext uri="{BB962C8B-B14F-4D97-AF65-F5344CB8AC3E}">
        <p14:creationId xmlns="" xmlns:p14="http://schemas.microsoft.com/office/powerpoint/2010/main" val="2122478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8928992" cy="662473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«Витамины – наши друзья»</a:t>
            </a:r>
            <a:br>
              <a:rPr lang="ru-RU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endParaRPr lang="ru-RU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0034" y="1285860"/>
            <a:ext cx="37147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FF11"/>
                </a:solidFill>
              </a:rPr>
              <a:t>Если хочешь быть здоров,</a:t>
            </a:r>
            <a:br>
              <a:rPr lang="ru-RU" sz="2400" b="1" dirty="0" smtClean="0">
                <a:solidFill>
                  <a:srgbClr val="FFFF11"/>
                </a:solidFill>
              </a:rPr>
            </a:br>
            <a:r>
              <a:rPr lang="ru-RU" sz="2400" b="1" dirty="0" smtClean="0">
                <a:solidFill>
                  <a:srgbClr val="FFFF11"/>
                </a:solidFill>
              </a:rPr>
              <a:t>Позабыть про докторов,</a:t>
            </a:r>
            <a:br>
              <a:rPr lang="ru-RU" sz="2400" b="1" dirty="0" smtClean="0">
                <a:solidFill>
                  <a:srgbClr val="FFFF11"/>
                </a:solidFill>
              </a:rPr>
            </a:br>
            <a:r>
              <a:rPr lang="ru-RU" sz="2400" b="1" dirty="0" smtClean="0">
                <a:solidFill>
                  <a:srgbClr val="FFFF11"/>
                </a:solidFill>
              </a:rPr>
              <a:t>Кушай овощи и фрукты.</a:t>
            </a:r>
            <a:br>
              <a:rPr lang="ru-RU" sz="2400" b="1" dirty="0" smtClean="0">
                <a:solidFill>
                  <a:srgbClr val="FFFF11"/>
                </a:solidFill>
              </a:rPr>
            </a:br>
            <a:r>
              <a:rPr lang="ru-RU" sz="2400" b="1" dirty="0" smtClean="0">
                <a:solidFill>
                  <a:srgbClr val="FFFF11"/>
                </a:solidFill>
              </a:rPr>
              <a:t>Это лучшие продукты!</a:t>
            </a:r>
            <a:endParaRPr lang="ru-RU" sz="2400" b="1" dirty="0">
              <a:solidFill>
                <a:srgbClr val="FFFF11"/>
              </a:solidFill>
            </a:endParaRPr>
          </a:p>
        </p:txBody>
      </p:sp>
      <p:pic>
        <p:nvPicPr>
          <p:cNvPr id="12" name="Содержимое 11" descr="20201023_154023.jpg"/>
          <p:cNvPicPr>
            <a:picLocks noGrp="1" noChangeAspect="1"/>
          </p:cNvPicPr>
          <p:nvPr>
            <p:ph sz="quarter" idx="13"/>
          </p:nvPr>
        </p:nvPicPr>
        <p:blipFill>
          <a:blip r:embed="rId3" cstate="print"/>
          <a:stretch>
            <a:fillRect/>
          </a:stretch>
        </p:blipFill>
        <p:spPr>
          <a:xfrm rot="5400000">
            <a:off x="373837" y="3170227"/>
            <a:ext cx="3038475" cy="3357586"/>
          </a:xfrm>
        </p:spPr>
      </p:pic>
      <p:pic>
        <p:nvPicPr>
          <p:cNvPr id="13" name="Содержимое 12" descr="20201023_154552.jpg"/>
          <p:cNvPicPr>
            <a:picLocks noGrp="1" noChangeAspect="1"/>
          </p:cNvPicPr>
          <p:nvPr>
            <p:ph sz="quarter" idx="14"/>
          </p:nvPr>
        </p:nvPicPr>
        <p:blipFill>
          <a:blip r:embed="rId4" cstate="print"/>
          <a:stretch>
            <a:fillRect/>
          </a:stretch>
        </p:blipFill>
        <p:spPr>
          <a:xfrm rot="5973106">
            <a:off x="4661022" y="2043847"/>
            <a:ext cx="3822700" cy="355862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8928992" cy="662473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71472" y="785794"/>
            <a:ext cx="3429024" cy="15716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rgbClr val="FFFF00"/>
              </a:solidFill>
            </a:endParaRPr>
          </a:p>
        </p:txBody>
      </p:sp>
      <p:pic>
        <p:nvPicPr>
          <p:cNvPr id="8" name="Рисунок 7" descr="20201023_1616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>
            <a:off x="571470" y="714356"/>
            <a:ext cx="8163741" cy="55007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1617</TotalTime>
  <Words>271</Words>
  <Application>Microsoft Office PowerPoint</Application>
  <PresentationFormat>Экран (4:3)</PresentationFormat>
  <Paragraphs>35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Волна</vt:lpstr>
      <vt:lpstr>МБДОУ «Детский сад № 47 «Ладушки»</vt:lpstr>
      <vt:lpstr>Формирование потребности в здоровом образе жизни.  Создание благоприятных условий для укрепления гармоничного физического развития ребенка. </vt:lpstr>
      <vt:lpstr>Задачи проекта. Оздоровительные: Формирование положительного отношения к занятиям физкультурой. Формирование элементарных знаний в области гигиены, медицины, физкультуры. Формирование у детей необходимых двигательных навыков и умений, способствующих укреплению здоровья. Воспитательные: С помощью физических упражнений  способствовать проявлению смелости, выносливости, терпения и уверенности в себе. Создать условия для проявления положительных эмоций.   Образовательные: Формировать и совершенствовать новые двигательные умения и навыки. </vt:lpstr>
      <vt:lpstr>“Давным-давно, на горе Олимп жили–были боги. Стало им скучно, и решили они создать человека и заселить планету Земля. Стали решать, каким должен быть человек. Один из богов сказал: “Человек должен быть сильным”, другой сказал: “Человек должен быть здоровым”, третий сказал: “Человек должен быть умным”. Но один из богов сказал так: “Если всё это будет у человека, он будет подобен нам”. И решили они спрятать главное, что есть у человека – его здоровье. Стали думать, решать – куда бы его спрятать? Одни предлагали спрятать здоровье глубоко в синее море, другие – за высокие горы. А один из богов сказал: «Здоровье надо спрятать в самого человека. «Так и живёт с давних времён человек, пытаясь найти своё здоровье. Да вот не каждый может найти и сберечь бесценный дар богов!</vt:lpstr>
      <vt:lpstr>Слайд 5</vt:lpstr>
      <vt:lpstr>Слайд 6</vt:lpstr>
      <vt:lpstr>Слайд 7</vt:lpstr>
      <vt:lpstr>«Витамины – наши друзья» </vt:lpstr>
      <vt:lpstr>Слайд 9</vt:lpstr>
      <vt:lpstr>Слайд 10</vt:lpstr>
      <vt:lpstr>«Если хочешь быть здоров – закаляйся!» </vt:lpstr>
      <vt:lpstr>Каждый твёрдо должен знать: Здоровье надо сохранять. Нужно правильно питаться, Нужно спортом заниматься. Руки мыть перед едой, Зубы чистить, закаляться И всегда дружить с водой. И тогда все люди в мире Долго-долго будут жить. И запомни: ведь здоровье В магазине не купить! 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татьяна</cp:lastModifiedBy>
  <cp:revision>134</cp:revision>
  <dcterms:created xsi:type="dcterms:W3CDTF">2016-10-14T06:39:47Z</dcterms:created>
  <dcterms:modified xsi:type="dcterms:W3CDTF">2020-11-02T10:43:59Z</dcterms:modified>
</cp:coreProperties>
</file>