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03"/>
  </p:normalViewPr>
  <p:slideViewPr>
    <p:cSldViewPr snapToGrid="0" snapToObjects="1">
      <p:cViewPr varScale="1">
        <p:scale>
          <a:sx n="99" d="100"/>
          <a:sy n="99" d="100"/>
        </p:scale>
        <p:origin x="2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</c:v>
                </c:pt>
                <c:pt idx="1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0.13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9504"/>
        <c:axId val="2176816"/>
      </c:barChart>
      <c:catAx>
        <c:axId val="296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6816"/>
        <c:crosses val="autoZero"/>
        <c:auto val="1"/>
        <c:lblAlgn val="ctr"/>
        <c:lblOffset val="100"/>
        <c:noMultiLvlLbl val="0"/>
      </c:catAx>
      <c:valAx>
        <c:axId val="21768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6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</c:v>
                </c:pt>
                <c:pt idx="1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0.85</c:v>
                </c:pt>
                <c:pt idx="1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0.15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5104"/>
        <c:axId val="7096880"/>
      </c:barChart>
      <c:catAx>
        <c:axId val="709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96880"/>
        <c:crosses val="autoZero"/>
        <c:auto val="1"/>
        <c:lblAlgn val="ctr"/>
        <c:lblOffset val="100"/>
        <c:noMultiLvlLbl val="0"/>
      </c:catAx>
      <c:valAx>
        <c:axId val="7096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09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0.59</c:v>
                </c:pt>
                <c:pt idx="1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0.41</c:v>
                </c:pt>
                <c:pt idx="1">
                  <c:v>0.37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0.0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296"/>
        <c:axId val="8146352"/>
      </c:barChart>
      <c:catAx>
        <c:axId val="778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146352"/>
        <c:crosses val="autoZero"/>
        <c:auto val="1"/>
        <c:lblAlgn val="ctr"/>
        <c:lblOffset val="100"/>
        <c:noMultiLvlLbl val="0"/>
      </c:catAx>
      <c:valAx>
        <c:axId val="8146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781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0.29</c:v>
                </c:pt>
                <c:pt idx="1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0.71</c:v>
                </c:pt>
                <c:pt idx="1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СФ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0.0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66304"/>
        <c:axId val="25468080"/>
      </c:barChart>
      <c:catAx>
        <c:axId val="2546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68080"/>
        <c:crosses val="autoZero"/>
        <c:auto val="1"/>
        <c:lblAlgn val="ctr"/>
        <c:lblOffset val="100"/>
        <c:noMultiLvlLbl val="0"/>
      </c:catAx>
      <c:valAx>
        <c:axId val="25468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66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8827" y="737904"/>
            <a:ext cx="8637073" cy="2541431"/>
          </a:xfrm>
        </p:spPr>
        <p:txBody>
          <a:bodyPr>
            <a:noAutofit/>
          </a:bodyPr>
          <a:lstStyle/>
          <a:p>
            <a:r>
              <a:rPr lang="ru-RU" sz="5400" dirty="0"/>
              <a:t>Творческий отчет по реализации программы «Хочу всё знать»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ru-RU" sz="3100" dirty="0"/>
              <a:t>Подготовила учитель-логопед</a:t>
            </a:r>
            <a:br>
              <a:rPr lang="ru-RU" sz="3100" dirty="0"/>
            </a:br>
            <a:r>
              <a:rPr lang="ru-RU" sz="3100" dirty="0"/>
              <a:t>Степанова Юлия Александровна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37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Программа базируется на следующих принципах: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30" y="1745276"/>
            <a:ext cx="10707124" cy="4500978"/>
          </a:xfrm>
        </p:spPr>
        <p:txBody>
          <a:bodyPr>
            <a:normAutofit/>
          </a:bodyPr>
          <a:lstStyle/>
          <a:p>
            <a:r>
              <a:rPr lang="ru-RU" dirty="0"/>
              <a:t>-непрерывности развития ребенка;</a:t>
            </a:r>
          </a:p>
          <a:p>
            <a:r>
              <a:rPr lang="ru-RU" dirty="0"/>
              <a:t>- общего развития ребенка на основе его индивидуальных возможностей и способностей;</a:t>
            </a:r>
          </a:p>
          <a:p>
            <a:r>
              <a:rPr lang="ru-RU" dirty="0"/>
              <a:t>- развития личностных компетенций ребенка как </a:t>
            </a:r>
            <a:r>
              <a:rPr lang="ru-RU" dirty="0" err="1"/>
              <a:t>аттивного</a:t>
            </a:r>
            <a:r>
              <a:rPr lang="ru-RU" dirty="0"/>
              <a:t> субъекта познания;</a:t>
            </a:r>
          </a:p>
          <a:p>
            <a:r>
              <a:rPr lang="ru-RU" dirty="0"/>
              <a:t>- развития и укрепления здоровья личности;</a:t>
            </a:r>
          </a:p>
          <a:p>
            <a:r>
              <a:rPr lang="ru-RU" dirty="0"/>
              <a:t>- развития духовно-нравственных убеждений личности;</a:t>
            </a:r>
          </a:p>
          <a:p>
            <a:r>
              <a:rPr lang="ru-RU" dirty="0"/>
              <a:t>- развития устойчивой психологической адаптации к новым условиям образования;</a:t>
            </a:r>
          </a:p>
          <a:p>
            <a:r>
              <a:rPr lang="ru-RU" dirty="0"/>
              <a:t>-преемственности между обучающими, обучающимися и родителями.</a:t>
            </a:r>
          </a:p>
          <a:p>
            <a:r>
              <a:rPr lang="ru-RU" dirty="0"/>
              <a:t>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7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669" y="392395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/>
              <a:t>Основаниями для реализации принципа преемственности между дошкольным и школьным образованием являются:</a:t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dirty="0"/>
              <a:t>ориентация не на уровень знаний, а на потенциальные возможности  ребенка,  на его «зону ближайшего развития»;</a:t>
            </a:r>
          </a:p>
          <a:p>
            <a:r>
              <a:rPr lang="ru-RU" dirty="0"/>
              <a:t>- создание условий для включения ребенка в </a:t>
            </a:r>
            <a:r>
              <a:rPr lang="ru-RU" dirty="0" err="1"/>
              <a:t>ноовые</a:t>
            </a:r>
            <a:r>
              <a:rPr lang="ru-RU" dirty="0"/>
              <a:t> социальные формы общения;</a:t>
            </a:r>
          </a:p>
          <a:p>
            <a:r>
              <a:rPr lang="ru-RU" dirty="0"/>
              <a:t>- организация и сочетание в единой смысловой последовательности продуктивных видов деятельности;</a:t>
            </a:r>
          </a:p>
          <a:p>
            <a:r>
              <a:rPr lang="ru-RU" dirty="0"/>
              <a:t>- подготовка перехода от игровой деятельности  к учебной;</a:t>
            </a:r>
          </a:p>
          <a:p>
            <a:r>
              <a:rPr lang="ru-RU" dirty="0"/>
              <a:t>- обеспечение постепенного перехода от непосредственности к произвольности.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59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Основными принципами подготовки к обучению являются: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единство развития, обучения и воспитания;</a:t>
            </a:r>
          </a:p>
          <a:p>
            <a:r>
              <a:rPr lang="ru-RU" dirty="0"/>
              <a:t>- учет возрастных и индивидуальных особенностей детей;</a:t>
            </a:r>
          </a:p>
          <a:p>
            <a:r>
              <a:rPr lang="ru-RU" dirty="0"/>
              <a:t>- комплексный подход;</a:t>
            </a:r>
          </a:p>
          <a:p>
            <a:r>
              <a:rPr lang="ru-RU" dirty="0"/>
              <a:t>- систематичность и последовательность;</a:t>
            </a:r>
          </a:p>
          <a:p>
            <a:r>
              <a:rPr lang="ru-RU" dirty="0"/>
              <a:t>- вариативность и вариантность;</a:t>
            </a:r>
          </a:p>
          <a:p>
            <a:r>
              <a:rPr lang="ru-RU" dirty="0"/>
              <a:t>- сознательность и творческая активность;</a:t>
            </a:r>
          </a:p>
          <a:p>
            <a:r>
              <a:rPr lang="ru-RU" dirty="0"/>
              <a:t>- наглядность;</a:t>
            </a:r>
          </a:p>
          <a:p>
            <a:r>
              <a:rPr lang="ru-RU" dirty="0"/>
              <a:t>- доступность и достаточность.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83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 кружка «Хочу все знать</a:t>
            </a:r>
            <a:r>
              <a:rPr lang="ru-RU" b="1" dirty="0" smtClean="0"/>
              <a:t>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Часть программы </a:t>
            </a:r>
            <a:r>
              <a:rPr lang="ru-RU" b="1" dirty="0"/>
              <a:t>«От слова к букве» </a:t>
            </a:r>
            <a:r>
              <a:rPr lang="ru-RU" dirty="0"/>
              <a:t>решает вопросы практической подготовки к обучению чтению, к обучению письму и ведется работа по совершенствованию устной речи. Содержание курса направлено на общее развитие ребенка, посредством которого создается прочная основа для успешного изучения русского языка. </a:t>
            </a:r>
            <a:endParaRPr lang="ru-RU" dirty="0" smtClean="0"/>
          </a:p>
          <a:p>
            <a:r>
              <a:rPr lang="ru-RU" dirty="0"/>
              <a:t> В основу раздела «</a:t>
            </a:r>
            <a:r>
              <a:rPr lang="ru-RU" b="1" dirty="0"/>
              <a:t>Математические ступеньки</a:t>
            </a:r>
            <a:r>
              <a:rPr lang="ru-RU" dirty="0"/>
              <a:t>» положен принцип ориентации на первостепенное значение общего развития ребенка, включающего в себя сенсорное и интеллектуальное развитие с использованием возможностей и особенностей математики.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33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785" y="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Сравнительный анализ результатов освоения воспитанниками дополнительной образовательной программы </a:t>
            </a:r>
            <a:r>
              <a:rPr lang="ru-RU" b="1" dirty="0" smtClean="0"/>
              <a:t>за </a:t>
            </a:r>
            <a:r>
              <a:rPr lang="ru-RU" b="1" dirty="0"/>
              <a:t>2019-2020 учебный </a:t>
            </a:r>
            <a:r>
              <a:rPr lang="ru-RU" b="1" dirty="0" smtClean="0"/>
              <a:t>год (старшие группы)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25353"/>
              </p:ext>
            </p:extLst>
          </p:nvPr>
        </p:nvGraphicFramePr>
        <p:xfrm>
          <a:off x="0" y="4131822"/>
          <a:ext cx="6300470" cy="202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503"/>
                <a:gridCol w="1469739"/>
                <a:gridCol w="1636614"/>
                <a:gridCol w="1636614"/>
              </a:tblGrid>
              <a:tr h="5696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38225" algn="ctr"/>
                        </a:tabLst>
                      </a:pPr>
                      <a:r>
                        <a:rPr lang="ru-RU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Образовательные области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		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6870" algn="ctr"/>
                          <a:tab pos="2618105" algn="ctr"/>
                        </a:tabLs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Обследован 41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человек (5-6 лет) </a:t>
                      </a:r>
                      <a:r>
                        <a:rPr lang="ru-RU" sz="12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(конец года, май 2020 г.)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6870" algn="ctr"/>
                          <a:tab pos="1435735" algn="ctr"/>
                          <a:tab pos="2684145" algn="ctr"/>
                          <a:tab pos="3849370" algn="ctr"/>
                        </a:tabLs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			показатели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1235" algn="ctr"/>
                          <a:tab pos="1435735" algn="ctr"/>
                        </a:tabLs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	навык сформирован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2825" algn="ctr"/>
                        </a:tabLs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	навык формируется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ctr"/>
                          <a:tab pos="1151890" algn="ctr"/>
                        </a:tabLs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	на стадии формирования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Развитие математических способностей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26 (63%)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15 (37%)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 (0%)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Готовность к обучению грамоте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22 (53%)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	19 (47%)	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 (0%)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05773"/>
              </p:ext>
            </p:extLst>
          </p:nvPr>
        </p:nvGraphicFramePr>
        <p:xfrm>
          <a:off x="0" y="1881906"/>
          <a:ext cx="6300470" cy="2033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503"/>
                <a:gridCol w="1469739"/>
                <a:gridCol w="1636614"/>
                <a:gridCol w="1636614"/>
              </a:tblGrid>
              <a:tr h="1917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38225" algn="ctr"/>
                        </a:tabLst>
                      </a:pPr>
                      <a:r>
                        <a:rPr lang="ru-RU" sz="1200" dirty="0">
                          <a:effectLst/>
                        </a:rPr>
                        <a:t>Образовательные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		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6870" algn="ctr"/>
                          <a:tab pos="2618105" algn="ctr"/>
                        </a:tabLst>
                      </a:pPr>
                      <a:r>
                        <a:rPr lang="ru-RU" sz="1200">
                          <a:effectLst/>
                        </a:rPr>
                        <a:t>Обследован 41 человек (5-6 лет) (начало года, октябрь 2019 г.)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6870" algn="ctr"/>
                          <a:tab pos="1435735" algn="ctr"/>
                          <a:tab pos="2684145" algn="ctr"/>
                          <a:tab pos="3849370" algn="ctr"/>
                        </a:tabLst>
                      </a:pPr>
                      <a:r>
                        <a:rPr lang="ru-RU" sz="1200">
                          <a:effectLst/>
                        </a:rPr>
                        <a:t>			показатели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1235" algn="ctr"/>
                          <a:tab pos="1435735" algn="ctr"/>
                        </a:tabLst>
                      </a:pPr>
                      <a:r>
                        <a:rPr lang="ru-RU" sz="1200">
                          <a:effectLst/>
                        </a:rPr>
                        <a:t>	навык сформирован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2825" algn="ctr"/>
                        </a:tabLst>
                      </a:pPr>
                      <a:r>
                        <a:rPr lang="ru-RU" sz="1200">
                          <a:effectLst/>
                        </a:rPr>
                        <a:t>	навык формируется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ctr"/>
                          <a:tab pos="1151890" algn="ctr"/>
                        </a:tabLst>
                      </a:pPr>
                      <a:r>
                        <a:rPr lang="ru-RU" sz="1200">
                          <a:effectLst/>
                        </a:rPr>
                        <a:t>	на стадии формирования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Развитие математических способностей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(24%)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 (63%)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(13%)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Готовность к обучению грамоте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 (0%)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35 (85%)	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 (15%)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846079407"/>
              </p:ext>
            </p:extLst>
          </p:nvPr>
        </p:nvGraphicFramePr>
        <p:xfrm>
          <a:off x="6474460" y="3561879"/>
          <a:ext cx="277177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112234745"/>
              </p:ext>
            </p:extLst>
          </p:nvPr>
        </p:nvGraphicFramePr>
        <p:xfrm>
          <a:off x="9420225" y="2326648"/>
          <a:ext cx="277177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076950" y="3207768"/>
            <a:ext cx="334327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>
                <a:solidFill>
                  <a:srgbClr val="C00000"/>
                </a:solidFill>
                <a:effectLst/>
                <a:latin typeface="Times New Roman" charset="0"/>
                <a:ea typeface="Calibri" charset="0"/>
                <a:cs typeface="Times New Roman" charset="0"/>
              </a:rPr>
              <a:t>Развитие математических способностей</a:t>
            </a:r>
            <a:endParaRPr lang="ru-RU" sz="120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128558" y="1881906"/>
            <a:ext cx="334327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>
                <a:solidFill>
                  <a:srgbClr val="C00000"/>
                </a:solidFill>
                <a:effectLst/>
                <a:latin typeface="Times New Roman" charset="0"/>
                <a:ea typeface="Calibri" charset="0"/>
                <a:cs typeface="Times New Roman" charset="0"/>
              </a:rPr>
              <a:t>Готовность к обучению грамоте</a:t>
            </a:r>
            <a:endParaRPr lang="ru-RU" sz="120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8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Сравнительный анализ результатов освоения воспитанниками дополнительной образовательной программы за 2019-2020 учебный год </a:t>
            </a:r>
            <a:r>
              <a:rPr lang="ru-RU" b="1" dirty="0" smtClean="0"/>
              <a:t>(подготовительные группы)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389976"/>
              </p:ext>
            </p:extLst>
          </p:nvPr>
        </p:nvGraphicFramePr>
        <p:xfrm>
          <a:off x="0" y="1882952"/>
          <a:ext cx="6300470" cy="202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503"/>
                <a:gridCol w="1469739"/>
                <a:gridCol w="1636614"/>
                <a:gridCol w="1636614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38225" algn="ctr"/>
                        </a:tabLst>
                      </a:pPr>
                      <a:r>
                        <a:rPr lang="ru-RU" sz="1200">
                          <a:effectLst/>
                        </a:rPr>
                        <a:t>Образовательные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6870" algn="ctr"/>
                          <a:tab pos="2618105" algn="ctr"/>
                        </a:tabLst>
                      </a:pPr>
                      <a:r>
                        <a:rPr lang="ru-RU" sz="1200">
                          <a:effectLst/>
                        </a:rPr>
                        <a:t>Обследовано  34 человека (6-7 лет) (начало года, октябрь 2019 г.)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6870" algn="ctr"/>
                          <a:tab pos="1435735" algn="ctr"/>
                          <a:tab pos="2684145" algn="ctr"/>
                          <a:tab pos="3849370" algn="ctr"/>
                        </a:tabLst>
                      </a:pPr>
                      <a:r>
                        <a:rPr lang="ru-RU" sz="1200">
                          <a:effectLst/>
                        </a:rPr>
                        <a:t>			показатели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1235" algn="ctr"/>
                          <a:tab pos="1435735" algn="ctr"/>
                        </a:tabLst>
                      </a:pPr>
                      <a:r>
                        <a:rPr lang="ru-RU" sz="1200">
                          <a:effectLst/>
                        </a:rPr>
                        <a:t>	навык сформирован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2825" algn="ctr"/>
                        </a:tabLst>
                      </a:pPr>
                      <a:r>
                        <a:rPr lang="ru-RU" sz="1200">
                          <a:effectLst/>
                        </a:rPr>
                        <a:t>	навык формируется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ctr"/>
                          <a:tab pos="1151890" algn="ctr"/>
                        </a:tabLst>
                      </a:pPr>
                      <a:r>
                        <a:rPr lang="ru-RU" sz="1200">
                          <a:effectLst/>
                        </a:rPr>
                        <a:t>	на стадии формирования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Развитие математических способностей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 (59%)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 (41%)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 (0%)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Готовность к обучению грамоте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10 (29%)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24 (71%)	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	0 (0%)	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407351"/>
              </p:ext>
            </p:extLst>
          </p:nvPr>
        </p:nvGraphicFramePr>
        <p:xfrm>
          <a:off x="0" y="4034818"/>
          <a:ext cx="6300470" cy="2091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503"/>
                <a:gridCol w="1469739"/>
                <a:gridCol w="1636614"/>
                <a:gridCol w="1636614"/>
              </a:tblGrid>
              <a:tr h="1917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38225" algn="ctr"/>
                        </a:tabLst>
                      </a:pPr>
                      <a:r>
                        <a:rPr lang="ru-RU" sz="1200">
                          <a:effectLst/>
                        </a:rPr>
                        <a:t>Образовательные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6870" algn="ctr"/>
                          <a:tab pos="2618105" algn="ctr"/>
                        </a:tabLst>
                      </a:pPr>
                      <a:r>
                        <a:rPr lang="ru-RU" sz="1200">
                          <a:effectLst/>
                        </a:rPr>
                        <a:t>Обследовано  34 человека (6-7 лет) (конец года, май 2020 г.)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6870" algn="ctr"/>
                          <a:tab pos="1435735" algn="ctr"/>
                          <a:tab pos="2684145" algn="ctr"/>
                          <a:tab pos="3849370" algn="ctr"/>
                        </a:tabLst>
                      </a:pPr>
                      <a:r>
                        <a:rPr lang="ru-RU" sz="1200">
                          <a:effectLst/>
                        </a:rPr>
                        <a:t>			показатели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1235" algn="ctr"/>
                          <a:tab pos="1435735" algn="ctr"/>
                        </a:tabLst>
                      </a:pPr>
                      <a:r>
                        <a:rPr lang="ru-RU" sz="1200">
                          <a:effectLst/>
                        </a:rPr>
                        <a:t>	навык сформирован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12825" algn="ctr"/>
                        </a:tabLst>
                      </a:pPr>
                      <a:r>
                        <a:rPr lang="ru-RU" sz="1200">
                          <a:effectLst/>
                        </a:rPr>
                        <a:t>	навык формируется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00100" algn="ctr"/>
                          <a:tab pos="1151890" algn="ctr"/>
                        </a:tabLst>
                      </a:pPr>
                      <a:r>
                        <a:rPr lang="ru-RU" sz="1200">
                          <a:effectLst/>
                        </a:rPr>
                        <a:t>	на стадии формирования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Развитие математических способностей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 (77%)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(23%)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 (0%)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Готовность к обучению грамоте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26 (77%)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	8 (23%)			</a:t>
                      </a:r>
                      <a:endParaRPr lang="ru-RU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	0 (0%)	</a:t>
                      </a:r>
                      <a:endParaRPr lang="ru-RU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38100" marT="3175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09684260"/>
              </p:ext>
            </p:extLst>
          </p:nvPr>
        </p:nvGraphicFramePr>
        <p:xfrm>
          <a:off x="6300470" y="3484265"/>
          <a:ext cx="277177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5700805"/>
              </p:ext>
            </p:extLst>
          </p:nvPr>
        </p:nvGraphicFramePr>
        <p:xfrm>
          <a:off x="9134474" y="2138303"/>
          <a:ext cx="277177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91199" y="3105090"/>
            <a:ext cx="334327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>
                <a:solidFill>
                  <a:srgbClr val="C00000"/>
                </a:solidFill>
                <a:effectLst/>
                <a:latin typeface="Times New Roman" charset="0"/>
                <a:ea typeface="Calibri" charset="0"/>
                <a:cs typeface="Times New Roman" charset="0"/>
              </a:rPr>
              <a:t>Развитие математических способностей</a:t>
            </a:r>
            <a:endParaRPr lang="ru-RU" sz="120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848725" y="1890653"/>
            <a:ext cx="334327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>
                <a:solidFill>
                  <a:srgbClr val="C00000"/>
                </a:solidFill>
                <a:effectLst/>
                <a:latin typeface="Times New Roman" charset="0"/>
                <a:ea typeface="Calibri" charset="0"/>
                <a:cs typeface="Times New Roman" charset="0"/>
              </a:rPr>
              <a:t>Готовность к обучению грамоте</a:t>
            </a:r>
            <a:endParaRPr lang="ru-RU" sz="120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ru-RU" sz="120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9288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дополнительного образования «Хочу все знать» освоена практически всеми детьми в полном объеме.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6773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34</TotalTime>
  <Words>512</Words>
  <Application>Microsoft Macintosh PowerPoint</Application>
  <PresentationFormat>Широкоэкранный</PresentationFormat>
  <Paragraphs>100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Gill Sans MT</vt:lpstr>
      <vt:lpstr>Times New Roman</vt:lpstr>
      <vt:lpstr>Arial</vt:lpstr>
      <vt:lpstr>Галерея</vt:lpstr>
      <vt:lpstr>Диаграмма Microsoft Excel</vt:lpstr>
      <vt:lpstr>Творческий отчет по реализации программы «Хочу всё знать» </vt:lpstr>
      <vt:lpstr>Программа базируется на следующих принципах: </vt:lpstr>
      <vt:lpstr>Основаниями для реализации принципа преемственности между дошкольным и школьным образованием являются: </vt:lpstr>
      <vt:lpstr>Основными принципами подготовки к обучению являются: </vt:lpstr>
      <vt:lpstr>Структура кружка «Хочу все знать»:</vt:lpstr>
      <vt:lpstr>Сравнительный анализ результатов освоения воспитанниками дополнительной образовательной программы за 2019-2020 учебный год (старшие группы) </vt:lpstr>
      <vt:lpstr>Сравнительный анализ результатов освоения воспитанниками дополнительной образовательной программы за 2019-2020 учебный год (подготовительные группы) </vt:lpstr>
      <vt:lpstr>Вывод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отчет по реализации программы «Хочу всё знать» </dc:title>
  <dc:creator>пользователь Microsoft Office</dc:creator>
  <cp:lastModifiedBy>пользователь Microsoft Office</cp:lastModifiedBy>
  <cp:revision>3</cp:revision>
  <dcterms:created xsi:type="dcterms:W3CDTF">2020-05-28T07:51:49Z</dcterms:created>
  <dcterms:modified xsi:type="dcterms:W3CDTF">2020-05-28T08:26:43Z</dcterms:modified>
</cp:coreProperties>
</file>