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500" i="1" kern="1200">
        <a:solidFill>
          <a:srgbClr val="008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i="1" kern="1200">
        <a:solidFill>
          <a:srgbClr val="008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i="1" kern="1200">
        <a:solidFill>
          <a:srgbClr val="008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i="1" kern="1200">
        <a:solidFill>
          <a:srgbClr val="008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i="1" kern="1200">
        <a:solidFill>
          <a:srgbClr val="008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500" i="1" kern="1200">
        <a:solidFill>
          <a:srgbClr val="008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500" i="1" kern="1200">
        <a:solidFill>
          <a:srgbClr val="008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500" i="1" kern="1200">
        <a:solidFill>
          <a:srgbClr val="008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500" i="1" kern="1200">
        <a:solidFill>
          <a:srgbClr val="008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  <a:srgbClr val="008000"/>
    <a:srgbClr val="006600"/>
    <a:srgbClr val="9900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51688C-2815-408A-A44B-F793855E7C9A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6045D80-2016-47AE-8869-B06DF6B47328}">
      <dgm:prSet phldrT="[Текст]" custT="1"/>
      <dgm:spPr/>
      <dgm:t>
        <a:bodyPr/>
        <a:lstStyle/>
        <a:p>
          <a:r>
            <a: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Начало года</a:t>
          </a:r>
          <a:endParaRPr lang="ru-RU" sz="40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98CEC7-F27E-45CB-A6A6-278CEDD7611B}" type="parTrans" cxnId="{28734BC0-409F-4459-A002-3BC54CE3FA83}">
      <dgm:prSet/>
      <dgm:spPr/>
      <dgm:t>
        <a:bodyPr/>
        <a:lstStyle/>
        <a:p>
          <a:endParaRPr lang="ru-RU"/>
        </a:p>
      </dgm:t>
    </dgm:pt>
    <dgm:pt modelId="{6E1C443A-E44D-403D-90D1-0C1C975D530C}" type="sibTrans" cxnId="{28734BC0-409F-4459-A002-3BC54CE3FA83}">
      <dgm:prSet/>
      <dgm:spPr/>
      <dgm:t>
        <a:bodyPr/>
        <a:lstStyle/>
        <a:p>
          <a:endParaRPr lang="ru-RU"/>
        </a:p>
      </dgm:t>
    </dgm:pt>
    <dgm:pt modelId="{F4E75E4A-934D-4F97-B610-0F98F87BF48F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проектирование образовательной деятельности с детьми и планирование индивидуальной работы по образовательным областям. </a:t>
          </a:r>
          <a:endParaRPr lang="ru-RU" sz="22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F02AEF-8266-4DB0-8CAA-6563111C79F0}" type="parTrans" cxnId="{CEA962AF-AF70-406F-A49A-817EC6186329}">
      <dgm:prSet/>
      <dgm:spPr/>
      <dgm:t>
        <a:bodyPr/>
        <a:lstStyle/>
        <a:p>
          <a:endParaRPr lang="ru-RU"/>
        </a:p>
      </dgm:t>
    </dgm:pt>
    <dgm:pt modelId="{75DA34C6-52D4-4F19-91AC-75912A06D6E3}" type="sibTrans" cxnId="{CEA962AF-AF70-406F-A49A-817EC6186329}">
      <dgm:prSet/>
      <dgm:spPr/>
      <dgm:t>
        <a:bodyPr/>
        <a:lstStyle/>
        <a:p>
          <a:endParaRPr lang="ru-RU"/>
        </a:p>
      </dgm:t>
    </dgm:pt>
    <dgm:pt modelId="{268C5F0F-7C23-4DCB-B36C-9694DFD4B9A5}">
      <dgm:prSet phldrT="[Текст]" phldr="1"/>
      <dgm:spPr/>
      <dgm:t>
        <a:bodyPr/>
        <a:lstStyle/>
        <a:p>
          <a:endParaRPr lang="ru-RU" sz="2000" dirty="0"/>
        </a:p>
      </dgm:t>
    </dgm:pt>
    <dgm:pt modelId="{9F63E721-E1BB-4B0B-80E1-E69A71F199FF}" type="parTrans" cxnId="{61BB58DA-3923-4FC7-A2AC-256CA1CE1BE2}">
      <dgm:prSet/>
      <dgm:spPr/>
      <dgm:t>
        <a:bodyPr/>
        <a:lstStyle/>
        <a:p>
          <a:endParaRPr lang="ru-RU"/>
        </a:p>
      </dgm:t>
    </dgm:pt>
    <dgm:pt modelId="{551EDA24-6701-4839-A3D1-84B23E53E2A5}" type="sibTrans" cxnId="{61BB58DA-3923-4FC7-A2AC-256CA1CE1BE2}">
      <dgm:prSet/>
      <dgm:spPr/>
      <dgm:t>
        <a:bodyPr/>
        <a:lstStyle/>
        <a:p>
          <a:endParaRPr lang="ru-RU"/>
        </a:p>
      </dgm:t>
    </dgm:pt>
    <dgm:pt modelId="{07A81CFE-20D8-489B-B3B5-4044DD6802C7}">
      <dgm:prSet phldrT="[Текст]" custT="1"/>
      <dgm:spPr/>
      <dgm:t>
        <a:bodyPr/>
        <a:lstStyle/>
        <a:p>
          <a:r>
            <a: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Конец года</a:t>
          </a:r>
          <a:endParaRPr lang="ru-RU" sz="40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27F976-B860-4A53-B3B5-728C37AB7424}" type="parTrans" cxnId="{12FD1AFB-E914-403A-A037-666DACE5BACE}">
      <dgm:prSet/>
      <dgm:spPr/>
      <dgm:t>
        <a:bodyPr/>
        <a:lstStyle/>
        <a:p>
          <a:endParaRPr lang="ru-RU"/>
        </a:p>
      </dgm:t>
    </dgm:pt>
    <dgm:pt modelId="{943BB888-4B80-47F1-A240-62EECC43A24D}" type="sibTrans" cxnId="{12FD1AFB-E914-403A-A037-666DACE5BACE}">
      <dgm:prSet/>
      <dgm:spPr/>
      <dgm:t>
        <a:bodyPr/>
        <a:lstStyle/>
        <a:p>
          <a:endParaRPr lang="ru-RU"/>
        </a:p>
      </dgm:t>
    </dgm:pt>
    <dgm:pt modelId="{9C7CFCFD-AC8F-48F3-9703-1E4AE0F83B91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сравнительный анализ результатов</a:t>
          </a:r>
          <a:endParaRPr lang="ru-RU" sz="32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52D213-EBE7-4EA4-9B9C-6C75CC268A7A}" type="parTrans" cxnId="{10C89534-A6B0-453D-982D-E47A20CF2A7B}">
      <dgm:prSet/>
      <dgm:spPr/>
      <dgm:t>
        <a:bodyPr/>
        <a:lstStyle/>
        <a:p>
          <a:endParaRPr lang="ru-RU"/>
        </a:p>
      </dgm:t>
    </dgm:pt>
    <dgm:pt modelId="{22BEB991-AAA0-4FBE-84C0-D1A3C149B6F0}" type="sibTrans" cxnId="{10C89534-A6B0-453D-982D-E47A20CF2A7B}">
      <dgm:prSet/>
      <dgm:spPr/>
      <dgm:t>
        <a:bodyPr/>
        <a:lstStyle/>
        <a:p>
          <a:endParaRPr lang="ru-RU"/>
        </a:p>
      </dgm:t>
    </dgm:pt>
    <dgm:pt modelId="{D20DCAD7-7ED7-40F5-9219-620F2D02F656}">
      <dgm:prSet phldrT="[Текст]" phldr="1"/>
      <dgm:spPr/>
      <dgm:t>
        <a:bodyPr/>
        <a:lstStyle/>
        <a:p>
          <a:endParaRPr lang="ru-RU" sz="3200"/>
        </a:p>
      </dgm:t>
    </dgm:pt>
    <dgm:pt modelId="{4AA7AAF8-A8B3-4964-BB71-A5295270D741}" type="parTrans" cxnId="{40BC1290-3E4D-4C5B-A2E2-896293E32988}">
      <dgm:prSet/>
      <dgm:spPr/>
      <dgm:t>
        <a:bodyPr/>
        <a:lstStyle/>
        <a:p>
          <a:endParaRPr lang="ru-RU"/>
        </a:p>
      </dgm:t>
    </dgm:pt>
    <dgm:pt modelId="{F89595EE-4C1D-4543-82E6-96F7D20FCBBB}" type="sibTrans" cxnId="{40BC1290-3E4D-4C5B-A2E2-896293E32988}">
      <dgm:prSet/>
      <dgm:spPr/>
      <dgm:t>
        <a:bodyPr/>
        <a:lstStyle/>
        <a:p>
          <a:endParaRPr lang="ru-RU"/>
        </a:p>
      </dgm:t>
    </dgm:pt>
    <dgm:pt modelId="{2716D4C6-59D7-46C5-B80A-8B6FFB488ED5}" type="pres">
      <dgm:prSet presAssocID="{D851688C-2815-408A-A44B-F793855E7C9A}" presName="Name0" presStyleCnt="0">
        <dgm:presLayoutVars>
          <dgm:dir/>
          <dgm:animLvl val="lvl"/>
          <dgm:resizeHandles/>
        </dgm:presLayoutVars>
      </dgm:prSet>
      <dgm:spPr/>
    </dgm:pt>
    <dgm:pt modelId="{7FEF4D15-D5A5-4557-8E56-1A3F116C5DF5}" type="pres">
      <dgm:prSet presAssocID="{D6045D80-2016-47AE-8869-B06DF6B47328}" presName="linNode" presStyleCnt="0"/>
      <dgm:spPr/>
    </dgm:pt>
    <dgm:pt modelId="{C46F72C6-F928-491A-824A-5D24074F6F71}" type="pres">
      <dgm:prSet presAssocID="{D6045D80-2016-47AE-8869-B06DF6B47328}" presName="parentShp" presStyleLbl="node1" presStyleIdx="0" presStyleCnt="2">
        <dgm:presLayoutVars>
          <dgm:bulletEnabled val="1"/>
        </dgm:presLayoutVars>
      </dgm:prSet>
      <dgm:spPr/>
    </dgm:pt>
    <dgm:pt modelId="{EF18BA70-6F03-4F74-B9E0-1C0442FF0E5B}" type="pres">
      <dgm:prSet presAssocID="{D6045D80-2016-47AE-8869-B06DF6B47328}" presName="childShp" presStyleLbl="bgAccFollowNode1" presStyleIdx="0" presStyleCnt="2" custScaleY="122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FB3F67-2202-4806-B813-EDE8A47704EE}" type="pres">
      <dgm:prSet presAssocID="{6E1C443A-E44D-403D-90D1-0C1C975D530C}" presName="spacing" presStyleCnt="0"/>
      <dgm:spPr/>
    </dgm:pt>
    <dgm:pt modelId="{4A08675B-0276-43BD-9DC7-41DE19E6BB73}" type="pres">
      <dgm:prSet presAssocID="{07A81CFE-20D8-489B-B3B5-4044DD6802C7}" presName="linNode" presStyleCnt="0"/>
      <dgm:spPr/>
    </dgm:pt>
    <dgm:pt modelId="{6D336CA5-72BD-4DE0-A7BE-1580AAB111A3}" type="pres">
      <dgm:prSet presAssocID="{07A81CFE-20D8-489B-B3B5-4044DD6802C7}" presName="parentShp" presStyleLbl="node1" presStyleIdx="1" presStyleCnt="2">
        <dgm:presLayoutVars>
          <dgm:bulletEnabled val="1"/>
        </dgm:presLayoutVars>
      </dgm:prSet>
      <dgm:spPr/>
    </dgm:pt>
    <dgm:pt modelId="{6C28591D-AFF4-4D0C-BC07-DF8954871822}" type="pres">
      <dgm:prSet presAssocID="{07A81CFE-20D8-489B-B3B5-4044DD6802C7}" presName="childShp" presStyleLbl="bgAccFollowNode1" presStyleIdx="1" presStyleCnt="2" custScaleY="131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BB58DA-3923-4FC7-A2AC-256CA1CE1BE2}" srcId="{D6045D80-2016-47AE-8869-B06DF6B47328}" destId="{268C5F0F-7C23-4DCB-B36C-9694DFD4B9A5}" srcOrd="1" destOrd="0" parTransId="{9F63E721-E1BB-4B0B-80E1-E69A71F199FF}" sibTransId="{551EDA24-6701-4839-A3D1-84B23E53E2A5}"/>
    <dgm:cxn modelId="{A8A0CD66-48A2-4CE7-84AD-F6DECD3A1CD7}" type="presOf" srcId="{268C5F0F-7C23-4DCB-B36C-9694DFD4B9A5}" destId="{EF18BA70-6F03-4F74-B9E0-1C0442FF0E5B}" srcOrd="0" destOrd="1" presId="urn:microsoft.com/office/officeart/2005/8/layout/vList6"/>
    <dgm:cxn modelId="{28734BC0-409F-4459-A002-3BC54CE3FA83}" srcId="{D851688C-2815-408A-A44B-F793855E7C9A}" destId="{D6045D80-2016-47AE-8869-B06DF6B47328}" srcOrd="0" destOrd="0" parTransId="{0798CEC7-F27E-45CB-A6A6-278CEDD7611B}" sibTransId="{6E1C443A-E44D-403D-90D1-0C1C975D530C}"/>
    <dgm:cxn modelId="{40BC1290-3E4D-4C5B-A2E2-896293E32988}" srcId="{07A81CFE-20D8-489B-B3B5-4044DD6802C7}" destId="{D20DCAD7-7ED7-40F5-9219-620F2D02F656}" srcOrd="1" destOrd="0" parTransId="{4AA7AAF8-A8B3-4964-BB71-A5295270D741}" sibTransId="{F89595EE-4C1D-4543-82E6-96F7D20FCBBB}"/>
    <dgm:cxn modelId="{CEA962AF-AF70-406F-A49A-817EC6186329}" srcId="{D6045D80-2016-47AE-8869-B06DF6B47328}" destId="{F4E75E4A-934D-4F97-B610-0F98F87BF48F}" srcOrd="0" destOrd="0" parTransId="{B2F02AEF-8266-4DB0-8CAA-6563111C79F0}" sibTransId="{75DA34C6-52D4-4F19-91AC-75912A06D6E3}"/>
    <dgm:cxn modelId="{851618DB-B294-41EC-8DD5-1DB74692DDB5}" type="presOf" srcId="{9C7CFCFD-AC8F-48F3-9703-1E4AE0F83B91}" destId="{6C28591D-AFF4-4D0C-BC07-DF8954871822}" srcOrd="0" destOrd="0" presId="urn:microsoft.com/office/officeart/2005/8/layout/vList6"/>
    <dgm:cxn modelId="{1E451DD8-9F98-4268-88AC-18C68500EE17}" type="presOf" srcId="{D851688C-2815-408A-A44B-F793855E7C9A}" destId="{2716D4C6-59D7-46C5-B80A-8B6FFB488ED5}" srcOrd="0" destOrd="0" presId="urn:microsoft.com/office/officeart/2005/8/layout/vList6"/>
    <dgm:cxn modelId="{12FD1AFB-E914-403A-A037-666DACE5BACE}" srcId="{D851688C-2815-408A-A44B-F793855E7C9A}" destId="{07A81CFE-20D8-489B-B3B5-4044DD6802C7}" srcOrd="1" destOrd="0" parTransId="{7127F976-B860-4A53-B3B5-728C37AB7424}" sibTransId="{943BB888-4B80-47F1-A240-62EECC43A24D}"/>
    <dgm:cxn modelId="{AE9C315C-A1D7-4965-86E2-4BCA1A88DA53}" type="presOf" srcId="{D6045D80-2016-47AE-8869-B06DF6B47328}" destId="{C46F72C6-F928-491A-824A-5D24074F6F71}" srcOrd="0" destOrd="0" presId="urn:microsoft.com/office/officeart/2005/8/layout/vList6"/>
    <dgm:cxn modelId="{45A0EC35-23D3-44F8-8864-6738660D2442}" type="presOf" srcId="{F4E75E4A-934D-4F97-B610-0F98F87BF48F}" destId="{EF18BA70-6F03-4F74-B9E0-1C0442FF0E5B}" srcOrd="0" destOrd="0" presId="urn:microsoft.com/office/officeart/2005/8/layout/vList6"/>
    <dgm:cxn modelId="{10C89534-A6B0-453D-982D-E47A20CF2A7B}" srcId="{07A81CFE-20D8-489B-B3B5-4044DD6802C7}" destId="{9C7CFCFD-AC8F-48F3-9703-1E4AE0F83B91}" srcOrd="0" destOrd="0" parTransId="{7F52D213-EBE7-4EA4-9B9C-6C75CC268A7A}" sibTransId="{22BEB991-AAA0-4FBE-84C0-D1A3C149B6F0}"/>
    <dgm:cxn modelId="{A85D6727-D077-4D4E-97C9-506A52E01A2E}" type="presOf" srcId="{07A81CFE-20D8-489B-B3B5-4044DD6802C7}" destId="{6D336CA5-72BD-4DE0-A7BE-1580AAB111A3}" srcOrd="0" destOrd="0" presId="urn:microsoft.com/office/officeart/2005/8/layout/vList6"/>
    <dgm:cxn modelId="{4EFBB5F0-3287-43B4-AB6F-A6948AB36614}" type="presOf" srcId="{D20DCAD7-7ED7-40F5-9219-620F2D02F656}" destId="{6C28591D-AFF4-4D0C-BC07-DF8954871822}" srcOrd="0" destOrd="1" presId="urn:microsoft.com/office/officeart/2005/8/layout/vList6"/>
    <dgm:cxn modelId="{E1136D95-8975-4525-A03B-1A5A36D8ACA4}" type="presParOf" srcId="{2716D4C6-59D7-46C5-B80A-8B6FFB488ED5}" destId="{7FEF4D15-D5A5-4557-8E56-1A3F116C5DF5}" srcOrd="0" destOrd="0" presId="urn:microsoft.com/office/officeart/2005/8/layout/vList6"/>
    <dgm:cxn modelId="{010152E6-EA72-457B-AA57-594E1B0B2F78}" type="presParOf" srcId="{7FEF4D15-D5A5-4557-8E56-1A3F116C5DF5}" destId="{C46F72C6-F928-491A-824A-5D24074F6F71}" srcOrd="0" destOrd="0" presId="urn:microsoft.com/office/officeart/2005/8/layout/vList6"/>
    <dgm:cxn modelId="{5CDC35B8-874F-4BB9-97B1-C0F7A8911DFE}" type="presParOf" srcId="{7FEF4D15-D5A5-4557-8E56-1A3F116C5DF5}" destId="{EF18BA70-6F03-4F74-B9E0-1C0442FF0E5B}" srcOrd="1" destOrd="0" presId="urn:microsoft.com/office/officeart/2005/8/layout/vList6"/>
    <dgm:cxn modelId="{9B9BCA34-C752-4927-AF24-29BC2D51A793}" type="presParOf" srcId="{2716D4C6-59D7-46C5-B80A-8B6FFB488ED5}" destId="{CEFB3F67-2202-4806-B813-EDE8A47704EE}" srcOrd="1" destOrd="0" presId="urn:microsoft.com/office/officeart/2005/8/layout/vList6"/>
    <dgm:cxn modelId="{DC2773CF-CF01-49A5-9928-CC69D359A385}" type="presParOf" srcId="{2716D4C6-59D7-46C5-B80A-8B6FFB488ED5}" destId="{4A08675B-0276-43BD-9DC7-41DE19E6BB73}" srcOrd="2" destOrd="0" presId="urn:microsoft.com/office/officeart/2005/8/layout/vList6"/>
    <dgm:cxn modelId="{EDEDB32A-8CA0-4B82-A6C2-404CC2566407}" type="presParOf" srcId="{4A08675B-0276-43BD-9DC7-41DE19E6BB73}" destId="{6D336CA5-72BD-4DE0-A7BE-1580AAB111A3}" srcOrd="0" destOrd="0" presId="urn:microsoft.com/office/officeart/2005/8/layout/vList6"/>
    <dgm:cxn modelId="{F5D85533-7359-46D2-AB13-968E51436FF1}" type="presParOf" srcId="{4A08675B-0276-43BD-9DC7-41DE19E6BB73}" destId="{6C28591D-AFF4-4D0C-BC07-DF895487182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6C72D9-DE3A-41B5-8F9E-11CE5AF0F11D}" type="doc">
      <dgm:prSet loTypeId="urn:microsoft.com/office/officeart/2005/8/layout/matrix2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8042DBF-554B-4D69-8458-1ECCB65F6D3B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Наблюдение</a:t>
          </a:r>
          <a:endParaRPr lang="ru-RU" sz="2800" b="1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6CD599-4E20-46BF-BB73-B11F9125AF2D}" type="parTrans" cxnId="{9DC39468-5C61-4043-9A4D-5C62AF6A2722}">
      <dgm:prSet/>
      <dgm:spPr/>
      <dgm:t>
        <a:bodyPr/>
        <a:lstStyle/>
        <a:p>
          <a:endParaRPr lang="ru-RU"/>
        </a:p>
      </dgm:t>
    </dgm:pt>
    <dgm:pt modelId="{766634B1-8A2D-4279-A584-5DCD0369E302}" type="sibTrans" cxnId="{9DC39468-5C61-4043-9A4D-5C62AF6A2722}">
      <dgm:prSet/>
      <dgm:spPr/>
      <dgm:t>
        <a:bodyPr/>
        <a:lstStyle/>
        <a:p>
          <a:endParaRPr lang="ru-RU"/>
        </a:p>
      </dgm:t>
    </dgm:pt>
    <dgm:pt modelId="{381D17BA-96B2-458C-8BDA-C34065701E9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Изучение продуктов детской деятельности</a:t>
          </a:r>
          <a:endParaRPr lang="ru-RU" sz="2400" b="1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E3701D-7611-4CDD-BB9E-F93FC6CFE049}" type="parTrans" cxnId="{63616118-AB63-4DC8-B11F-87863C56BE5C}">
      <dgm:prSet/>
      <dgm:spPr/>
      <dgm:t>
        <a:bodyPr/>
        <a:lstStyle/>
        <a:p>
          <a:endParaRPr lang="ru-RU"/>
        </a:p>
      </dgm:t>
    </dgm:pt>
    <dgm:pt modelId="{0D6842EF-D04E-498B-B328-6C461C8E7BB9}" type="sibTrans" cxnId="{63616118-AB63-4DC8-B11F-87863C56BE5C}">
      <dgm:prSet/>
      <dgm:spPr/>
      <dgm:t>
        <a:bodyPr/>
        <a:lstStyle/>
        <a:p>
          <a:endParaRPr lang="ru-RU"/>
        </a:p>
      </dgm:t>
    </dgm:pt>
    <dgm:pt modelId="{62D7CBB5-1063-4983-9ED9-CB26F49D6DC6}">
      <dgm:prSet phldrT="[Текст]"/>
      <dgm:spPr/>
      <dgm:t>
        <a:bodyPr/>
        <a:lstStyle/>
        <a:p>
          <a:r>
            <a: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Несложные эксперименты</a:t>
          </a:r>
          <a:endParaRPr lang="ru-RU" b="1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124082-332F-4739-9CAF-AB5DF33CB5A4}" type="parTrans" cxnId="{BC258CDC-3B20-45E5-BA13-63BC0E73951D}">
      <dgm:prSet/>
      <dgm:spPr/>
      <dgm:t>
        <a:bodyPr/>
        <a:lstStyle/>
        <a:p>
          <a:endParaRPr lang="ru-RU"/>
        </a:p>
      </dgm:t>
    </dgm:pt>
    <dgm:pt modelId="{E44D4E65-FDFB-4861-9E17-043435616E64}" type="sibTrans" cxnId="{BC258CDC-3B20-45E5-BA13-63BC0E73951D}">
      <dgm:prSet/>
      <dgm:spPr/>
      <dgm:t>
        <a:bodyPr/>
        <a:lstStyle/>
        <a:p>
          <a:endParaRPr lang="ru-RU"/>
        </a:p>
      </dgm:t>
    </dgm:pt>
    <dgm:pt modelId="{ABCC96F7-736D-4CD6-A676-06D5EB5D276E}">
      <dgm:prSet custT="1"/>
      <dgm:spPr/>
      <dgm:t>
        <a:bodyPr/>
        <a:lstStyle/>
        <a:p>
          <a:r>
            <a: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Беседы</a:t>
          </a:r>
          <a:endParaRPr lang="ru-RU" sz="3200" b="1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DD011E-432A-490A-B624-6651A62D1106}" type="parTrans" cxnId="{3C55E406-9C24-4627-89FF-45AA52D5C468}">
      <dgm:prSet/>
      <dgm:spPr/>
      <dgm:t>
        <a:bodyPr/>
        <a:lstStyle/>
        <a:p>
          <a:endParaRPr lang="ru-RU"/>
        </a:p>
      </dgm:t>
    </dgm:pt>
    <dgm:pt modelId="{D1D5F26A-7C16-4C72-B3E3-266B7A752E32}" type="sibTrans" cxnId="{3C55E406-9C24-4627-89FF-45AA52D5C468}">
      <dgm:prSet/>
      <dgm:spPr/>
      <dgm:t>
        <a:bodyPr/>
        <a:lstStyle/>
        <a:p>
          <a:endParaRPr lang="ru-RU"/>
        </a:p>
      </dgm:t>
    </dgm:pt>
    <dgm:pt modelId="{EFD9DAB8-C4F5-4779-929C-4ED4650B8C98}" type="pres">
      <dgm:prSet presAssocID="{D86C72D9-DE3A-41B5-8F9E-11CE5AF0F11D}" presName="matrix" presStyleCnt="0">
        <dgm:presLayoutVars>
          <dgm:chMax val="1"/>
          <dgm:dir/>
          <dgm:resizeHandles val="exact"/>
        </dgm:presLayoutVars>
      </dgm:prSet>
      <dgm:spPr/>
    </dgm:pt>
    <dgm:pt modelId="{5CB0DD7B-FD2B-471A-A3A9-EACA5B856587}" type="pres">
      <dgm:prSet presAssocID="{D86C72D9-DE3A-41B5-8F9E-11CE5AF0F11D}" presName="axisShape" presStyleLbl="bgShp" presStyleIdx="0" presStyleCnt="1"/>
      <dgm:spPr/>
    </dgm:pt>
    <dgm:pt modelId="{03C07E58-A531-44CB-893A-77706B5A2C3F}" type="pres">
      <dgm:prSet presAssocID="{D86C72D9-DE3A-41B5-8F9E-11CE5AF0F11D}" presName="rect1" presStyleLbl="node1" presStyleIdx="0" presStyleCnt="4" custScaleX="139124" custLinFactNeighborX="-21283" custLinFactNeighborY="3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C3BEB-35C4-4CA5-B5D7-1EB37033D087}" type="pres">
      <dgm:prSet presAssocID="{D86C72D9-DE3A-41B5-8F9E-11CE5AF0F11D}" presName="rect2" presStyleLbl="node1" presStyleIdx="1" presStyleCnt="4" custScaleX="143250" custLinFactNeighborX="23204" custLinFactNeighborY="3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72357-2EA3-42F2-AAA0-DC7AB1AC9FDB}" type="pres">
      <dgm:prSet presAssocID="{D86C72D9-DE3A-41B5-8F9E-11CE5AF0F11D}" presName="rect3" presStyleLbl="node1" presStyleIdx="2" presStyleCnt="4" custScaleX="141812" custLinFactNeighborX="-24331" custLinFactNeighborY="9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79339-FF9D-41FE-97FD-F186D686425B}" type="pres">
      <dgm:prSet presAssocID="{D86C72D9-DE3A-41B5-8F9E-11CE5AF0F11D}" presName="rect4" presStyleLbl="node1" presStyleIdx="3" presStyleCnt="4" custScaleX="145464" custLinFactNeighborX="24193" custLinFactNeighborY="9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258CDC-3B20-45E5-BA13-63BC0E73951D}" srcId="{D86C72D9-DE3A-41B5-8F9E-11CE5AF0F11D}" destId="{62D7CBB5-1063-4983-9ED9-CB26F49D6DC6}" srcOrd="2" destOrd="0" parTransId="{15124082-332F-4739-9CAF-AB5DF33CB5A4}" sibTransId="{E44D4E65-FDFB-4861-9E17-043435616E64}"/>
    <dgm:cxn modelId="{C95385EF-67C0-4C50-B9E0-C4166583C690}" type="presOf" srcId="{D86C72D9-DE3A-41B5-8F9E-11CE5AF0F11D}" destId="{EFD9DAB8-C4F5-4779-929C-4ED4650B8C98}" srcOrd="0" destOrd="0" presId="urn:microsoft.com/office/officeart/2005/8/layout/matrix2"/>
    <dgm:cxn modelId="{5EE8FD33-BAA9-4789-8592-0995E6F675CC}" type="presOf" srcId="{ABCC96F7-736D-4CD6-A676-06D5EB5D276E}" destId="{B6C79339-FF9D-41FE-97FD-F186D686425B}" srcOrd="0" destOrd="0" presId="urn:microsoft.com/office/officeart/2005/8/layout/matrix2"/>
    <dgm:cxn modelId="{9DC39468-5C61-4043-9A4D-5C62AF6A2722}" srcId="{D86C72D9-DE3A-41B5-8F9E-11CE5AF0F11D}" destId="{F8042DBF-554B-4D69-8458-1ECCB65F6D3B}" srcOrd="0" destOrd="0" parTransId="{716CD599-4E20-46BF-BB73-B11F9125AF2D}" sibTransId="{766634B1-8A2D-4279-A584-5DCD0369E302}"/>
    <dgm:cxn modelId="{1DC8EF74-EB75-4569-A284-B3064D80D077}" type="presOf" srcId="{62D7CBB5-1063-4983-9ED9-CB26F49D6DC6}" destId="{C5672357-2EA3-42F2-AAA0-DC7AB1AC9FDB}" srcOrd="0" destOrd="0" presId="urn:microsoft.com/office/officeart/2005/8/layout/matrix2"/>
    <dgm:cxn modelId="{26707417-9668-41B6-BE1D-09270A4CB515}" type="presOf" srcId="{F8042DBF-554B-4D69-8458-1ECCB65F6D3B}" destId="{03C07E58-A531-44CB-893A-77706B5A2C3F}" srcOrd="0" destOrd="0" presId="urn:microsoft.com/office/officeart/2005/8/layout/matrix2"/>
    <dgm:cxn modelId="{3C55E406-9C24-4627-89FF-45AA52D5C468}" srcId="{D86C72D9-DE3A-41B5-8F9E-11CE5AF0F11D}" destId="{ABCC96F7-736D-4CD6-A676-06D5EB5D276E}" srcOrd="3" destOrd="0" parTransId="{02DD011E-432A-490A-B624-6651A62D1106}" sibTransId="{D1D5F26A-7C16-4C72-B3E3-266B7A752E32}"/>
    <dgm:cxn modelId="{480A225B-34EB-498A-8963-27B595BC2A2C}" type="presOf" srcId="{381D17BA-96B2-458C-8BDA-C34065701E90}" destId="{E9BC3BEB-35C4-4CA5-B5D7-1EB37033D087}" srcOrd="0" destOrd="0" presId="urn:microsoft.com/office/officeart/2005/8/layout/matrix2"/>
    <dgm:cxn modelId="{63616118-AB63-4DC8-B11F-87863C56BE5C}" srcId="{D86C72D9-DE3A-41B5-8F9E-11CE5AF0F11D}" destId="{381D17BA-96B2-458C-8BDA-C34065701E90}" srcOrd="1" destOrd="0" parTransId="{3EE3701D-7611-4CDD-BB9E-F93FC6CFE049}" sibTransId="{0D6842EF-D04E-498B-B328-6C461C8E7BB9}"/>
    <dgm:cxn modelId="{1B4B6FE0-E487-4C37-A7EE-8FD4A227F71C}" type="presParOf" srcId="{EFD9DAB8-C4F5-4779-929C-4ED4650B8C98}" destId="{5CB0DD7B-FD2B-471A-A3A9-EACA5B856587}" srcOrd="0" destOrd="0" presId="urn:microsoft.com/office/officeart/2005/8/layout/matrix2"/>
    <dgm:cxn modelId="{7468E230-A8A9-4994-9F10-0F8BA5759846}" type="presParOf" srcId="{EFD9DAB8-C4F5-4779-929C-4ED4650B8C98}" destId="{03C07E58-A531-44CB-893A-77706B5A2C3F}" srcOrd="1" destOrd="0" presId="urn:microsoft.com/office/officeart/2005/8/layout/matrix2"/>
    <dgm:cxn modelId="{42EDE8C3-5869-4A86-95F6-009F343D3966}" type="presParOf" srcId="{EFD9DAB8-C4F5-4779-929C-4ED4650B8C98}" destId="{E9BC3BEB-35C4-4CA5-B5D7-1EB37033D087}" srcOrd="2" destOrd="0" presId="urn:microsoft.com/office/officeart/2005/8/layout/matrix2"/>
    <dgm:cxn modelId="{E0910591-F052-441D-BBEB-1F9D61FBDB7F}" type="presParOf" srcId="{EFD9DAB8-C4F5-4779-929C-4ED4650B8C98}" destId="{C5672357-2EA3-42F2-AAA0-DC7AB1AC9FDB}" srcOrd="3" destOrd="0" presId="urn:microsoft.com/office/officeart/2005/8/layout/matrix2"/>
    <dgm:cxn modelId="{33B74F11-66C8-484D-921B-9E6F854803CF}" type="presParOf" srcId="{EFD9DAB8-C4F5-4779-929C-4ED4650B8C98}" destId="{B6C79339-FF9D-41FE-97FD-F186D686425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18BA70-6F03-4F74-B9E0-1C0442FF0E5B}">
      <dsp:nvSpPr>
        <dsp:cNvPr id="0" name=""/>
        <dsp:cNvSpPr/>
      </dsp:nvSpPr>
      <dsp:spPr>
        <a:xfrm>
          <a:off x="3197935" y="797"/>
          <a:ext cx="4791049" cy="23432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проектирование образовательной деятельности с детьми и планирование индивидуальной работы по образовательным областям. </a:t>
          </a:r>
          <a:endParaRPr lang="ru-RU" sz="22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3197935" y="797"/>
        <a:ext cx="4791049" cy="2343213"/>
      </dsp:txXfrm>
    </dsp:sp>
    <dsp:sp modelId="{C46F72C6-F928-491A-824A-5D24074F6F71}">
      <dsp:nvSpPr>
        <dsp:cNvPr id="0" name=""/>
        <dsp:cNvSpPr/>
      </dsp:nvSpPr>
      <dsp:spPr>
        <a:xfrm>
          <a:off x="3902" y="216934"/>
          <a:ext cx="3194032" cy="19109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Начало года</a:t>
          </a:r>
          <a:endParaRPr lang="ru-RU" sz="4000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02" y="216934"/>
        <a:ext cx="3194032" cy="1910939"/>
      </dsp:txXfrm>
    </dsp:sp>
    <dsp:sp modelId="{6C28591D-AFF4-4D0C-BC07-DF8954871822}">
      <dsp:nvSpPr>
        <dsp:cNvPr id="0" name=""/>
        <dsp:cNvSpPr/>
      </dsp:nvSpPr>
      <dsp:spPr>
        <a:xfrm>
          <a:off x="3197935" y="2535104"/>
          <a:ext cx="4791049" cy="25204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сравнительный анализ результатов</a:t>
          </a:r>
          <a:endParaRPr lang="ru-RU" sz="32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200" kern="1200"/>
        </a:p>
      </dsp:txBody>
      <dsp:txXfrm>
        <a:off x="3197935" y="2535104"/>
        <a:ext cx="4791049" cy="2520433"/>
      </dsp:txXfrm>
    </dsp:sp>
    <dsp:sp modelId="{6D336CA5-72BD-4DE0-A7BE-1580AAB111A3}">
      <dsp:nvSpPr>
        <dsp:cNvPr id="0" name=""/>
        <dsp:cNvSpPr/>
      </dsp:nvSpPr>
      <dsp:spPr>
        <a:xfrm>
          <a:off x="3902" y="2839851"/>
          <a:ext cx="3194032" cy="191093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Конец года</a:t>
          </a:r>
          <a:endParaRPr lang="ru-RU" sz="4000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02" y="2839851"/>
        <a:ext cx="3194032" cy="19109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B0DD7B-FD2B-471A-A3A9-EACA5B856587}">
      <dsp:nvSpPr>
        <dsp:cNvPr id="0" name=""/>
        <dsp:cNvSpPr/>
      </dsp:nvSpPr>
      <dsp:spPr>
        <a:xfrm>
          <a:off x="1630619" y="0"/>
          <a:ext cx="4840311" cy="4840311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C07E58-A531-44CB-893A-77706B5A2C3F}">
      <dsp:nvSpPr>
        <dsp:cNvPr id="0" name=""/>
        <dsp:cNvSpPr/>
      </dsp:nvSpPr>
      <dsp:spPr>
        <a:xfrm>
          <a:off x="1154429" y="375821"/>
          <a:ext cx="2693614" cy="19361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Наблюдение</a:t>
          </a:r>
          <a:endParaRPr lang="ru-RU" sz="2800" b="1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4429" y="375821"/>
        <a:ext cx="2693614" cy="1936124"/>
      </dsp:txXfrm>
    </dsp:sp>
    <dsp:sp modelId="{E9BC3BEB-35C4-4CA5-B5D7-1EB37033D087}">
      <dsp:nvSpPr>
        <dsp:cNvPr id="0" name=""/>
        <dsp:cNvSpPr/>
      </dsp:nvSpPr>
      <dsp:spPr>
        <a:xfrm>
          <a:off x="4250757" y="375821"/>
          <a:ext cx="2773498" cy="1936124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Изучение продуктов детской деятельности</a:t>
          </a:r>
          <a:endParaRPr lang="ru-RU" sz="2400" b="1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50757" y="375821"/>
        <a:ext cx="2773498" cy="1936124"/>
      </dsp:txXfrm>
    </dsp:sp>
    <dsp:sp modelId="{C5672357-2EA3-42F2-AAA0-DC7AB1AC9FDB}">
      <dsp:nvSpPr>
        <dsp:cNvPr id="0" name=""/>
        <dsp:cNvSpPr/>
      </dsp:nvSpPr>
      <dsp:spPr>
        <a:xfrm>
          <a:off x="1069394" y="2608056"/>
          <a:ext cx="2745657" cy="1936124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Несложные эксперименты</a:t>
          </a:r>
          <a:endParaRPr lang="ru-RU" sz="2800" b="1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69394" y="2608056"/>
        <a:ext cx="2745657" cy="1936124"/>
      </dsp:txXfrm>
    </dsp:sp>
    <dsp:sp modelId="{B6C79339-FF9D-41FE-97FD-F186D686425B}">
      <dsp:nvSpPr>
        <dsp:cNvPr id="0" name=""/>
        <dsp:cNvSpPr/>
      </dsp:nvSpPr>
      <dsp:spPr>
        <a:xfrm>
          <a:off x="4248472" y="2608056"/>
          <a:ext cx="2816364" cy="193612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Беседы</a:t>
          </a:r>
          <a:endParaRPr lang="ru-RU" sz="3200" b="1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48472" y="2608056"/>
        <a:ext cx="2816364" cy="1936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14A0-8E19-407B-BCC8-9E56B2805AC9}" type="datetimeFigureOut">
              <a:rPr lang="ru-RU"/>
              <a:pPr>
                <a:defRPr/>
              </a:pPr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BBFEB-7FB3-428B-B492-D44190111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3027B-F1B3-4282-8987-0A4763402E07}" type="datetimeFigureOut">
              <a:rPr lang="ru-RU"/>
              <a:pPr>
                <a:defRPr/>
              </a:pPr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9085C-9AD5-4E45-B189-D62F260F2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B632F-8D3C-4633-AF5E-2B64984827AB}" type="datetimeFigureOut">
              <a:rPr lang="ru-RU"/>
              <a:pPr>
                <a:defRPr/>
              </a:pPr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6C978-2725-4447-A14D-22030AD67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47BFF-73C6-4273-9A5A-BFD4C5300E0E}" type="datetimeFigureOut">
              <a:rPr lang="ru-RU"/>
              <a:pPr>
                <a:defRPr/>
              </a:pPr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8A49A-2E73-415B-8A1D-5D269D794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225DD-AE40-46DE-B733-1383466CB9F7}" type="datetimeFigureOut">
              <a:rPr lang="ru-RU"/>
              <a:pPr>
                <a:defRPr/>
              </a:pPr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CF814-BFE7-4488-9D1A-43BA8C88F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2F6D7-2875-4408-98AE-AD93C21C3C7D}" type="datetimeFigureOut">
              <a:rPr lang="ru-RU"/>
              <a:pPr>
                <a:defRPr/>
              </a:pPr>
              <a:t>22.05.2016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2651-E49F-4E39-A57F-E9B753045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61AEF-073C-4786-A046-D16D157BF258}" type="datetimeFigureOut">
              <a:rPr lang="ru-RU"/>
              <a:pPr>
                <a:defRPr/>
              </a:pPr>
              <a:t>22.05.2016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5337E-B3E8-4265-96F6-97BB8E329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6A1F2-D31C-4675-A367-F5CCF2E79894}" type="datetimeFigureOut">
              <a:rPr lang="ru-RU"/>
              <a:pPr>
                <a:defRPr/>
              </a:pPr>
              <a:t>22.05.2016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73B51-00BB-43BE-928B-851AE1D8F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F67C4-D6A0-41E7-BBE6-024D364A6F67}" type="datetimeFigureOut">
              <a:rPr lang="ru-RU"/>
              <a:pPr>
                <a:defRPr/>
              </a:pPr>
              <a:t>22.05.2016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C7F7A-107C-4FDE-9059-9C21DBD1B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8C7B2-8916-4C7D-B6C4-90468922F79D}" type="datetimeFigureOut">
              <a:rPr lang="ru-RU"/>
              <a:pPr>
                <a:defRPr/>
              </a:pPr>
              <a:t>22.05.2016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1F19-34CE-4D2A-A3A4-2404704D7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B98C-DEE5-4440-AF59-15B1D52A8959}" type="datetimeFigureOut">
              <a:rPr lang="ru-RU"/>
              <a:pPr>
                <a:defRPr/>
              </a:pPr>
              <a:t>22.05.2016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9E8D6-807D-4E8F-8FBF-1BC3823BB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DF50FD-591A-4F47-AD36-50ABE0D5D057}" type="datetimeFigureOut">
              <a:rPr lang="ru-RU"/>
              <a:pPr>
                <a:defRPr/>
              </a:pPr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4869FE-639C-4E02-A3A8-EFF04C559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Прямоугольник 10"/>
          <p:cNvSpPr>
            <a:spLocks noChangeArrowheads="1"/>
          </p:cNvSpPr>
          <p:nvPr/>
        </p:nvSpPr>
        <p:spPr bwMode="auto">
          <a:xfrm>
            <a:off x="755650" y="620713"/>
            <a:ext cx="7775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0" dirty="0">
                <a:solidFill>
                  <a:schemeClr val="tx1"/>
                </a:solidFill>
                <a:cs typeface="Times New Roman" pitchFamily="18" charset="0"/>
              </a:rPr>
              <a:t>Муниципальное бюджетное дошкольное образовательное учреждение  </a:t>
            </a:r>
          </a:p>
          <a:p>
            <a:pPr algn="ctr"/>
            <a:r>
              <a:rPr lang="ru-RU" sz="1600" b="1" i="0" dirty="0">
                <a:solidFill>
                  <a:schemeClr val="tx1"/>
                </a:solidFill>
                <a:cs typeface="Times New Roman" pitchFamily="18" charset="0"/>
              </a:rPr>
              <a:t>«Детский сад № </a:t>
            </a:r>
            <a:r>
              <a:rPr lang="ru-RU" sz="1600" b="1" i="0" dirty="0" smtClean="0">
                <a:solidFill>
                  <a:schemeClr val="tx1"/>
                </a:solidFill>
                <a:cs typeface="Times New Roman" pitchFamily="18" charset="0"/>
              </a:rPr>
              <a:t>47 «Ладушки»</a:t>
            </a:r>
            <a:endParaRPr lang="ru-RU" sz="1600" b="1" i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/>
          </p:cNvSpPr>
          <p:nvPr/>
        </p:nvSpPr>
        <p:spPr bwMode="auto">
          <a:xfrm>
            <a:off x="4427984" y="4292600"/>
            <a:ext cx="4247704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Старший воспитатель 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О.Н. </a:t>
            </a:r>
            <a:r>
              <a:rPr lang="ru-RU" sz="2400" i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Кочнова</a:t>
            </a:r>
            <a:endParaRPr lang="ru-RU" sz="2400" i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772816"/>
            <a:ext cx="7128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«Реализация карт индивидуального развития воспитанников»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Рисунок 5" descr="emblem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149080"/>
            <a:ext cx="2232248" cy="205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43608" y="4005064"/>
            <a:ext cx="2376264" cy="1008112"/>
          </a:xfrm>
          <a:prstGeom prst="rect">
            <a:avLst/>
          </a:prstGeom>
          <a:noFill/>
        </p:spPr>
        <p:txBody>
          <a:bodyPr wrap="none">
            <a:prstTxWarp prst="textDeflateBottom">
              <a:avLst>
                <a:gd name="adj" fmla="val 39838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+mn-cs"/>
              </a:rPr>
              <a:t>Л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+mn-cs"/>
              </a:rPr>
              <a:t>А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+mn-cs"/>
              </a:rPr>
              <a:t>Д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+mn-cs"/>
              </a:rPr>
              <a:t>У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+mn-cs"/>
              </a:rPr>
              <a:t>Ш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+mn-cs"/>
              </a:rPr>
              <a:t>К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+mn-cs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395288" y="260350"/>
            <a:ext cx="83534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cs typeface="Arial" charset="0"/>
            </a:endParaRPr>
          </a:p>
          <a:p>
            <a:pPr algn="ctr"/>
            <a:endParaRPr lang="ru-RU">
              <a:cs typeface="Arial" charset="0"/>
            </a:endParaRP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468313" y="360363"/>
            <a:ext cx="83534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algn="ctr"/>
            <a:r>
              <a:rPr lang="ru-RU" sz="4400" b="1" i="0" dirty="0" smtClean="0">
                <a:solidFill>
                  <a:srgbClr val="002060"/>
                </a:solidFill>
              </a:rPr>
              <a:t>Задачи диагностики</a:t>
            </a:r>
            <a:endParaRPr lang="ru-RU" sz="4400" b="1" i="0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1397000"/>
          <a:ext cx="799288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91512" cy="792162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</a:rPr>
              <a:t>Основные методы педагогической диагностики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395288" y="1628775"/>
            <a:ext cx="84455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800" dirty="0" smtClean="0"/>
              <a:t>  </a:t>
            </a:r>
            <a:endParaRPr lang="ru-RU" sz="2800" dirty="0" smtClean="0">
              <a:latin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484784"/>
          <a:ext cx="813690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равила»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педагогического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диагностирования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обследование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дошкольников: -  проводится только в первой половине дня, в наиболее работоспособные дни (вторник или же среда);</a:t>
            </a:r>
          </a:p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обстановка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 проведении диагностики спокойная, доброжелательная. </a:t>
            </a:r>
          </a:p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ребенком работает один взрослый. </a:t>
            </a:r>
          </a:p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нельзя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торопить ребенка с ответом, нужно дать возможность подумать с ответом;</a:t>
            </a:r>
          </a:p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обследование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проводится обязательно в игровой форме; </a:t>
            </a:r>
          </a:p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нельзя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заставлять ребенка, если он не желает что - то делать, лучше отложить диагностику.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72072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CC"/>
                </a:solidFill>
                <a:latin typeface="Times New Roman" pitchFamily="18" charset="0"/>
              </a:rPr>
            </a:br>
            <a:endParaRPr lang="ru-RU" sz="24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4097" name="Picture 1" descr="G:\3333333333 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8437343" cy="5029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/>
          </p:cNvSpPr>
          <p:nvPr>
            <p:ph type="title"/>
          </p:nvPr>
        </p:nvSpPr>
        <p:spPr>
          <a:xfrm>
            <a:off x="684213" y="404813"/>
            <a:ext cx="8229600" cy="706437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Фиксация показателей</a:t>
            </a:r>
            <a:endParaRPr lang="ru-RU" b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27584" y="1700808"/>
            <a:ext cx="698477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ea typeface="Times New Roman" pitchFamily="18" charset="0"/>
                <a:cs typeface="Times New Roman" pitchFamily="18" charset="0"/>
              </a:rPr>
              <a:t>не сформирован;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ea typeface="Times New Roman" pitchFamily="18" charset="0"/>
                <a:cs typeface="Times New Roman" pitchFamily="18" charset="0"/>
              </a:rPr>
              <a:t>находится в стадии становления;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ea typeface="Times New Roman" pitchFamily="18" charset="0"/>
                <a:cs typeface="Times New Roman" pitchFamily="18" charset="0"/>
              </a:rPr>
              <a:t>сформирован.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cs typeface="Times New Roman" pitchFamily="18" charset="0"/>
            </a:endParaRPr>
          </a:p>
        </p:txBody>
      </p:sp>
      <p:pic>
        <p:nvPicPr>
          <p:cNvPr id="3075" name="Picture 3" descr="http://vilpr.ru/wp-content/uploads/2012/09/mom_teac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140968"/>
            <a:ext cx="4143203" cy="2755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76470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0" dirty="0" smtClean="0">
                <a:solidFill>
                  <a:srgbClr val="000099"/>
                </a:solidFill>
              </a:rPr>
              <a:t>Карта индивидуального развития</a:t>
            </a:r>
            <a:endParaRPr lang="ru-RU" sz="3200" b="1" i="0" dirty="0">
              <a:solidFill>
                <a:srgbClr val="000099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2348880"/>
          <a:ext cx="7416824" cy="3672406"/>
        </p:xfrm>
        <a:graphic>
          <a:graphicData uri="http://schemas.openxmlformats.org/drawingml/2006/table">
            <a:tbl>
              <a:tblPr/>
              <a:tblGrid>
                <a:gridCol w="1618701"/>
                <a:gridCol w="1422067"/>
                <a:gridCol w="1435108"/>
                <a:gridCol w="1478249"/>
                <a:gridCol w="1462699"/>
              </a:tblGrid>
              <a:tr h="682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Критерии развития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Особенности развития ребенка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(Начало года)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Образовательный маршрут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Особенности развития ребенка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(Конец года)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Образовательный маршрут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49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ОО «Физическое развитие»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49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начальных представлений о здоровом образе жизни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8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8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8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49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83568" y="1340768"/>
            <a:ext cx="7416824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Дневник индивидуального развития воспитанника старшей группы №__________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Ф.И. ребёнка_______________________________________________________________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Дата рождения_______________________________________________________________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заполнения: на начало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года______________________________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конец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Этапы педагогической диагностики</a:t>
            </a: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педагогическая  диагностика (мониторинг) освоения детьми основной образовательной программы дошкольного образования</a:t>
            </a:r>
          </a:p>
          <a:p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разработка индивидуального образовательного маршрута.</a:t>
            </a:r>
          </a:p>
          <a:p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коррекционно-развивающая и образовательная работа по реализации индивидуального образовательного маршрута в процессе индивидуальной работы с детьми.</a:t>
            </a:r>
          </a:p>
          <a:p>
            <a:r>
              <a:rPr lang="ru-RU" b="1" dirty="0" smtClean="0">
                <a:solidFill>
                  <a:srgbClr val="000099"/>
                </a:solidFill>
              </a:rPr>
              <a:t> </a:t>
            </a:r>
          </a:p>
          <a:p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187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Основные методы педагогической диагностики</vt:lpstr>
      <vt:lpstr>«Правила» педагогического диагностирования </vt:lpstr>
      <vt:lpstr> </vt:lpstr>
      <vt:lpstr>Фиксация показателей</vt:lpstr>
      <vt:lpstr>Слайд 7</vt:lpstr>
      <vt:lpstr>Этапы педагогической диагностики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Биологический диктант.</dc:title>
  <dc:creator>Admin</dc:creator>
  <cp:lastModifiedBy>ДС45</cp:lastModifiedBy>
  <cp:revision>54</cp:revision>
  <dcterms:created xsi:type="dcterms:W3CDTF">2011-07-07T17:11:54Z</dcterms:created>
  <dcterms:modified xsi:type="dcterms:W3CDTF">2016-05-22T16:09:49Z</dcterms:modified>
</cp:coreProperties>
</file>